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562" y="3437164"/>
            <a:ext cx="5703045" cy="2695412"/>
          </a:xfrm>
        </p:spPr>
        <p:txBody>
          <a:bodyPr/>
          <a:lstStyle/>
          <a:p>
            <a:r>
              <a:rPr lang="sr-Latn-ME" sz="1800" dirty="0" smtClean="0">
                <a:latin typeface="Bahnschrift Light" panose="020B0502040204020203" pitchFamily="34" charset="0"/>
              </a:rPr>
              <a:t/>
            </a:r>
            <a:br>
              <a:rPr lang="sr-Latn-ME" sz="1800" dirty="0" smtClean="0">
                <a:latin typeface="Bahnschrift Light" panose="020B0502040204020203" pitchFamily="34" charset="0"/>
              </a:rPr>
            </a:br>
            <a:r>
              <a:rPr lang="sr-Latn-ME" sz="1800" dirty="0">
                <a:latin typeface="Bahnschrift Light" panose="020B0502040204020203" pitchFamily="34" charset="0"/>
              </a:rPr>
              <a:t/>
            </a:r>
            <a:br>
              <a:rPr lang="sr-Latn-ME" sz="1800" dirty="0">
                <a:latin typeface="Bahnschrift Light" panose="020B0502040204020203" pitchFamily="34" charset="0"/>
              </a:rPr>
            </a:br>
            <a:r>
              <a:rPr lang="sr-Latn-ME" sz="1800" dirty="0" smtClean="0">
                <a:latin typeface="Bahnschrift Light" panose="020B0502040204020203" pitchFamily="34" charset="0"/>
              </a:rPr>
              <a:t/>
            </a:r>
            <a:br>
              <a:rPr lang="sr-Latn-ME" sz="1800" dirty="0" smtClean="0">
                <a:latin typeface="Bahnschrift Light" panose="020B0502040204020203" pitchFamily="34" charset="0"/>
              </a:rPr>
            </a:br>
            <a:r>
              <a:rPr lang="sr-Latn-ME" sz="1800" dirty="0">
                <a:latin typeface="Bahnschrift Light" panose="020B0502040204020203" pitchFamily="34" charset="0"/>
              </a:rPr>
              <a:t/>
            </a:r>
            <a:br>
              <a:rPr lang="sr-Latn-ME" sz="1800" dirty="0">
                <a:latin typeface="Bahnschrift Light" panose="020B0502040204020203" pitchFamily="34" charset="0"/>
              </a:rPr>
            </a:br>
            <a:r>
              <a:rPr lang="sr-Latn-ME" sz="1800" dirty="0" smtClean="0">
                <a:latin typeface="Bahnschrift Light" panose="020B0502040204020203" pitchFamily="34" charset="0"/>
              </a:rPr>
              <a:t/>
            </a:r>
            <a:br>
              <a:rPr lang="sr-Latn-ME" sz="1800" dirty="0" smtClean="0">
                <a:latin typeface="Bahnschrift Light" panose="020B0502040204020203" pitchFamily="34" charset="0"/>
              </a:rPr>
            </a:br>
            <a:r>
              <a:rPr lang="sr-Latn-ME" sz="1600" dirty="0" smtClean="0">
                <a:latin typeface="Bahnschrift Light" panose="020B0502040204020203" pitchFamily="34" charset="0"/>
              </a:rPr>
              <a:t>Lenka Jovanović  2019/0036</a:t>
            </a:r>
            <a:br>
              <a:rPr lang="sr-Latn-ME" sz="1600" dirty="0" smtClean="0">
                <a:latin typeface="Bahnschrift Light" panose="020B0502040204020203" pitchFamily="34" charset="0"/>
              </a:rPr>
            </a:br>
            <a:r>
              <a:rPr lang="sr-Latn-ME" sz="1600" dirty="0" smtClean="0">
                <a:latin typeface="Bahnschrift Light" panose="020B0502040204020203" pitchFamily="34" charset="0"/>
              </a:rPr>
              <a:t>Zorana Simanić  2019/0040</a:t>
            </a:r>
            <a:br>
              <a:rPr lang="sr-Latn-ME" sz="1600" dirty="0" smtClean="0">
                <a:latin typeface="Bahnschrift Light" panose="020B0502040204020203" pitchFamily="34" charset="0"/>
              </a:rPr>
            </a:br>
            <a:r>
              <a:rPr lang="sr-Latn-ME" sz="1600" dirty="0" smtClean="0">
                <a:latin typeface="Bahnschrift Light" panose="020B0502040204020203" pitchFamily="34" charset="0"/>
              </a:rPr>
              <a:t/>
            </a:r>
            <a:br>
              <a:rPr lang="sr-Latn-ME" sz="1600" dirty="0" smtClean="0">
                <a:latin typeface="Bahnschrift Light" panose="020B0502040204020203" pitchFamily="34" charset="0"/>
              </a:rPr>
            </a:br>
            <a:r>
              <a:rPr lang="sr-Latn-ME" sz="1600" dirty="0" smtClean="0">
                <a:latin typeface="Bahnschrift Light" panose="020B0502040204020203" pitchFamily="34" charset="0"/>
              </a:rPr>
              <a:t>mentor: Jasmina Maksić</a:t>
            </a:r>
            <a:br>
              <a:rPr lang="sr-Latn-ME" sz="1600" dirty="0" smtClean="0">
                <a:latin typeface="Bahnschrift Light" panose="020B0502040204020203" pitchFamily="34" charset="0"/>
              </a:rPr>
            </a:br>
            <a:endParaRPr lang="en-US" sz="1600" dirty="0">
              <a:latin typeface="Bahnschrift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411" y="2609088"/>
            <a:ext cx="8825658" cy="1401427"/>
          </a:xfrm>
        </p:spPr>
        <p:txBody>
          <a:bodyPr>
            <a:normAutofit lnSpcReduction="10000"/>
          </a:bodyPr>
          <a:lstStyle/>
          <a:p>
            <a:r>
              <a:rPr lang="sr-Latn-ME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Genska terapija</a:t>
            </a:r>
          </a:p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</a:t>
            </a:r>
            <a:r>
              <a:rPr lang="sr-Latn-ME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eminarski rad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6012" y="1870982"/>
            <a:ext cx="5354414" cy="3132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650240"/>
            <a:ext cx="10342880" cy="5374640"/>
          </a:xfrm>
        </p:spPr>
        <p:txBody>
          <a:bodyPr/>
          <a:lstStyle/>
          <a:p>
            <a:r>
              <a:rPr lang="sr-Latn-ME" sz="2400" b="1" u="sng" dirty="0" smtClean="0"/>
              <a:t>Genska terapija kancera</a:t>
            </a: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dirty="0" smtClean="0"/>
              <a:t>● Gubitak </a:t>
            </a:r>
            <a:r>
              <a:rPr lang="sr-Latn-ME" sz="1800" dirty="0"/>
              <a:t>kontrole rasta i pojava metastaza predstavljaju dvije osnovne karakteristike malignih tumora. Primarne tumore je moguće odstraniti hirurškim putem, dok je teško izboriti se sa malignim tumorima i to predstavlja osnovni uzrok smrtnosti. </a:t>
            </a: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 smtClean="0"/>
              <a:t> ● Postoje </a:t>
            </a:r>
            <a:r>
              <a:rPr lang="sr-Latn-ME" sz="1800" dirty="0"/>
              <a:t>podaci da je u 2012. godini zabeleženo oko 14 miliona slučajeva kancera na globalnom nivou, a smrtnost je jako velika. </a:t>
            </a: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 smtClean="0"/>
              <a:t>● </a:t>
            </a:r>
            <a:r>
              <a:rPr lang="sr-Latn-ME" sz="1800" b="1" dirty="0" smtClean="0"/>
              <a:t>Teorijski je dovoljno da postoji samo jedna kancer ćelija da bi se pojavio </a:t>
            </a:r>
            <a:r>
              <a:rPr lang="sr-Latn-ME" sz="1800" b="1" dirty="0"/>
              <a:t>tumor.</a:t>
            </a:r>
            <a:br>
              <a:rPr lang="sr-Latn-ME" sz="1800" b="1" dirty="0"/>
            </a:br>
            <a:r>
              <a:rPr lang="sr-Latn-ME" sz="1800" b="1" dirty="0" smtClean="0"/>
              <a:t/>
            </a:r>
            <a:br>
              <a:rPr lang="sr-Latn-ME" sz="1800" b="1" dirty="0" smtClean="0"/>
            </a:br>
            <a:r>
              <a:rPr lang="sr-Latn-ME" sz="1800" b="1" dirty="0" smtClean="0"/>
              <a:t>● </a:t>
            </a:r>
            <a:r>
              <a:rPr lang="sr-Latn-ME" sz="1800" dirty="0" smtClean="0"/>
              <a:t>Početni </a:t>
            </a:r>
            <a:r>
              <a:rPr lang="sr-Latn-ME" sz="1800" dirty="0"/>
              <a:t>pokusaji u korištenju genske terapije u </a:t>
            </a:r>
            <a:r>
              <a:rPr lang="sr-Latn-ME" sz="1800" dirty="0" smtClean="0"/>
              <a:t>lečenju </a:t>
            </a:r>
            <a:r>
              <a:rPr lang="sr-Latn-ME" sz="1800" dirty="0"/>
              <a:t>kancera su započeli 1991. godine.</a:t>
            </a:r>
            <a:br>
              <a:rPr lang="sr-Latn-ME" sz="1800" dirty="0"/>
            </a:b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 smtClean="0"/>
              <a:t>● Genska terapija najčeše </a:t>
            </a:r>
            <a:r>
              <a:rPr lang="sr-Latn-ME" sz="1800" dirty="0"/>
              <a:t>se upotrebljava u lečenju tumora mozga, dojke, debelog creva, melanoma, leukemije, raka pluća, raka jajnika...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440" y="243840"/>
            <a:ext cx="3091180" cy="2001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28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681" y="883919"/>
            <a:ext cx="10363200" cy="5120641"/>
          </a:xfrm>
        </p:spPr>
        <p:txBody>
          <a:bodyPr/>
          <a:lstStyle/>
          <a:p>
            <a:r>
              <a:rPr lang="en-US" sz="1800" b="1" dirty="0" smtClean="0"/>
              <a:t>●</a:t>
            </a:r>
            <a:r>
              <a:rPr lang="sr-Latn-ME" sz="1800" b="1" dirty="0" smtClean="0"/>
              <a:t> </a:t>
            </a:r>
            <a:r>
              <a:rPr lang="en-US" sz="1800" b="1" dirty="0" err="1" smtClean="0"/>
              <a:t>Primenjeni</a:t>
            </a:r>
            <a:r>
              <a:rPr lang="en-US" sz="1800" b="1" dirty="0" smtClean="0"/>
              <a:t> </a:t>
            </a:r>
            <a:r>
              <a:rPr lang="en-US" sz="1800" b="1" dirty="0" err="1"/>
              <a:t>pristupi</a:t>
            </a:r>
            <a:r>
              <a:rPr lang="en-US" sz="1800" b="1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se </a:t>
            </a:r>
            <a:r>
              <a:rPr lang="en-US" sz="1800" dirty="0" err="1"/>
              <a:t>zasnivali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nekim</a:t>
            </a:r>
            <a:r>
              <a:rPr lang="en-US" sz="1800" dirty="0"/>
              <a:t> od </a:t>
            </a:r>
            <a:r>
              <a:rPr lang="en-US" sz="1800" dirty="0" err="1"/>
              <a:t>sledećih</a:t>
            </a:r>
            <a:r>
              <a:rPr lang="en-US" sz="1800" dirty="0"/>
              <a:t> </a:t>
            </a:r>
            <a:r>
              <a:rPr lang="en-US" sz="1800" b="1" dirty="0" err="1"/>
              <a:t>protokola</a:t>
            </a:r>
            <a:r>
              <a:rPr lang="en-US" sz="1800" dirty="0" smtClean="0"/>
              <a:t>:</a:t>
            </a: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modifikacija</a:t>
            </a:r>
            <a:r>
              <a:rPr lang="en-US" sz="1800" dirty="0"/>
              <a:t> </a:t>
            </a:r>
            <a:r>
              <a:rPr lang="en-US" sz="1800" dirty="0" err="1"/>
              <a:t>limfocita</a:t>
            </a:r>
            <a:r>
              <a:rPr lang="en-US" sz="1800" dirty="0"/>
              <a:t> da bi se </a:t>
            </a:r>
            <a:r>
              <a:rPr lang="en-US" sz="1800" dirty="0" err="1"/>
              <a:t>stimulisala</a:t>
            </a:r>
            <a:r>
              <a:rPr lang="en-US" sz="1800" dirty="0"/>
              <a:t> </a:t>
            </a:r>
            <a:r>
              <a:rPr lang="en-US" sz="1800" dirty="0" err="1"/>
              <a:t>antitumorska</a:t>
            </a:r>
            <a:r>
              <a:rPr lang="en-US" sz="1800" dirty="0"/>
              <a:t> </a:t>
            </a:r>
            <a:r>
              <a:rPr lang="en-US" sz="1800" dirty="0" err="1"/>
              <a:t>aktivnost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modifikacija</a:t>
            </a:r>
            <a:r>
              <a:rPr lang="en-US" sz="1800" dirty="0"/>
              <a:t> </a:t>
            </a:r>
            <a:r>
              <a:rPr lang="en-US" sz="1800" dirty="0" err="1"/>
              <a:t>tumorskih</a:t>
            </a:r>
            <a:r>
              <a:rPr lang="en-US" sz="1800" dirty="0"/>
              <a:t> </a:t>
            </a:r>
            <a:r>
              <a:rPr lang="en-US" sz="1800" dirty="0" err="1"/>
              <a:t>ćelija</a:t>
            </a:r>
            <a:r>
              <a:rPr lang="en-US" sz="1800" dirty="0"/>
              <a:t> u </a:t>
            </a:r>
            <a:r>
              <a:rPr lang="en-US" sz="1800" dirty="0" err="1"/>
              <a:t>svrhe</a:t>
            </a:r>
            <a:r>
              <a:rPr lang="en-US" sz="1800" dirty="0"/>
              <a:t> </a:t>
            </a:r>
            <a:r>
              <a:rPr lang="en-US" sz="1800" dirty="0" err="1"/>
              <a:t>podsticanja</a:t>
            </a:r>
            <a:r>
              <a:rPr lang="en-US" sz="1800" dirty="0"/>
              <a:t> </a:t>
            </a:r>
            <a:r>
              <a:rPr lang="en-US" sz="1800" dirty="0" err="1"/>
              <a:t>imunogeničnosti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ubacivanje</a:t>
            </a:r>
            <a:r>
              <a:rPr lang="en-US" sz="1800" dirty="0"/>
              <a:t> tumor </a:t>
            </a:r>
            <a:r>
              <a:rPr lang="en-US" sz="1800" dirty="0" err="1"/>
              <a:t>supresor</a:t>
            </a:r>
            <a:r>
              <a:rPr lang="en-US" sz="1800" dirty="0"/>
              <a:t> </a:t>
            </a:r>
            <a:r>
              <a:rPr lang="en-US" sz="1800" dirty="0" err="1"/>
              <a:t>gena</a:t>
            </a:r>
            <a:r>
              <a:rPr lang="en-US" sz="1800" dirty="0"/>
              <a:t> u </a:t>
            </a:r>
            <a:r>
              <a:rPr lang="en-US" sz="1800" dirty="0" err="1"/>
              <a:t>tumorske</a:t>
            </a:r>
            <a:r>
              <a:rPr lang="en-US" sz="1800" dirty="0"/>
              <a:t> </a:t>
            </a:r>
            <a:r>
              <a:rPr lang="en-US" sz="1800" dirty="0" err="1"/>
              <a:t>ćelije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ubacivanje</a:t>
            </a:r>
            <a:r>
              <a:rPr lang="en-US" sz="1800" dirty="0"/>
              <a:t> </a:t>
            </a:r>
            <a:r>
              <a:rPr lang="en-US" sz="1800" dirty="0" err="1"/>
              <a:t>toksin</a:t>
            </a:r>
            <a:r>
              <a:rPr lang="en-US" sz="1800" dirty="0"/>
              <a:t> </a:t>
            </a:r>
            <a:r>
              <a:rPr lang="en-US" sz="1800" dirty="0" err="1"/>
              <a:t>gena</a:t>
            </a:r>
            <a:r>
              <a:rPr lang="en-US" sz="1800" dirty="0"/>
              <a:t> u </a:t>
            </a:r>
            <a:r>
              <a:rPr lang="en-US" sz="1800" dirty="0" err="1"/>
              <a:t>tumorske</a:t>
            </a:r>
            <a:r>
              <a:rPr lang="en-US" sz="1800" dirty="0"/>
              <a:t> </a:t>
            </a:r>
            <a:r>
              <a:rPr lang="en-US" sz="1800" dirty="0" err="1"/>
              <a:t>ćelije</a:t>
            </a:r>
            <a:r>
              <a:rPr lang="en-US" sz="1800" dirty="0"/>
              <a:t> da bi se </a:t>
            </a:r>
            <a:r>
              <a:rPr lang="en-US" sz="1800" dirty="0" err="1"/>
              <a:t>stimulisala</a:t>
            </a:r>
            <a:r>
              <a:rPr lang="en-US" sz="1800" dirty="0"/>
              <a:t> </a:t>
            </a:r>
            <a:r>
              <a:rPr lang="en-US" sz="1800" dirty="0" err="1"/>
              <a:t>destrukcija</a:t>
            </a:r>
            <a:r>
              <a:rPr lang="en-US" sz="1800" dirty="0"/>
              <a:t> </a:t>
            </a:r>
            <a:r>
              <a:rPr lang="en-US" sz="1800" dirty="0" err="1"/>
              <a:t>tumorskih</a:t>
            </a:r>
            <a:r>
              <a:rPr lang="en-US" sz="1800" dirty="0"/>
              <a:t> </a:t>
            </a:r>
            <a:r>
              <a:rPr lang="en-US" sz="1800" dirty="0" err="1"/>
              <a:t>ćelija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ubacivanje</a:t>
            </a:r>
            <a:r>
              <a:rPr lang="en-US" sz="1800" dirty="0"/>
              <a:t> </a:t>
            </a:r>
            <a:r>
              <a:rPr lang="en-US" sz="1800" dirty="0" err="1"/>
              <a:t>gena</a:t>
            </a:r>
            <a:r>
              <a:rPr lang="en-US" sz="1800" dirty="0"/>
              <a:t> </a:t>
            </a:r>
            <a:r>
              <a:rPr lang="en-US" sz="1800" dirty="0" err="1"/>
              <a:t>samoubica</a:t>
            </a:r>
            <a:r>
              <a:rPr lang="en-US" sz="1800" dirty="0"/>
              <a:t> u </a:t>
            </a:r>
            <a:r>
              <a:rPr lang="en-US" sz="1800" dirty="0" err="1"/>
              <a:t>tumorske</a:t>
            </a:r>
            <a:r>
              <a:rPr lang="en-US" sz="1800" dirty="0"/>
              <a:t> </a:t>
            </a:r>
            <a:r>
              <a:rPr lang="en-US" sz="1800" dirty="0" err="1"/>
              <a:t>ćelije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ubacivanje</a:t>
            </a:r>
            <a:r>
              <a:rPr lang="en-US" sz="1800" dirty="0"/>
              <a:t> </a:t>
            </a:r>
            <a:r>
              <a:rPr lang="en-US" sz="1800" dirty="0" err="1"/>
              <a:t>gena</a:t>
            </a:r>
            <a:r>
              <a:rPr lang="en-US" sz="1800" dirty="0"/>
              <a:t> </a:t>
            </a:r>
            <a:r>
              <a:rPr lang="en-US" sz="1800" dirty="0" err="1"/>
              <a:t>rezistencije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lekove</a:t>
            </a:r>
            <a:r>
              <a:rPr lang="en-US" sz="1800" dirty="0"/>
              <a:t> u stem </a:t>
            </a:r>
            <a:r>
              <a:rPr lang="en-US" sz="1800" dirty="0" err="1"/>
              <a:t>ćelije</a:t>
            </a:r>
            <a:r>
              <a:rPr lang="en-US" sz="1800" dirty="0"/>
              <a:t> u </a:t>
            </a:r>
            <a:r>
              <a:rPr lang="en-US" sz="1800" dirty="0" err="1"/>
              <a:t>svrhe</a:t>
            </a:r>
            <a:r>
              <a:rPr lang="en-US" sz="1800" dirty="0"/>
              <a:t> </a:t>
            </a:r>
            <a:r>
              <a:rPr lang="en-US" sz="1800" dirty="0" err="1"/>
              <a:t>zaštite</a:t>
            </a:r>
            <a:r>
              <a:rPr lang="en-US" sz="1800" dirty="0"/>
              <a:t> </a:t>
            </a:r>
            <a:r>
              <a:rPr lang="en-US" sz="1800" dirty="0" err="1"/>
              <a:t>istih</a:t>
            </a:r>
            <a:r>
              <a:rPr lang="en-US" sz="1800" dirty="0"/>
              <a:t> od </a:t>
            </a:r>
            <a:r>
              <a:rPr lang="en-US" sz="1800" dirty="0" err="1"/>
              <a:t>šteta</a:t>
            </a:r>
            <a:r>
              <a:rPr lang="en-US" sz="1800" dirty="0"/>
              <a:t> </a:t>
            </a:r>
            <a:r>
              <a:rPr lang="en-US" sz="1800" dirty="0" err="1"/>
              <a:t>nastalih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posljedica</a:t>
            </a:r>
            <a:r>
              <a:rPr lang="en-US" sz="1800" dirty="0"/>
              <a:t> </a:t>
            </a:r>
            <a:r>
              <a:rPr lang="en-US" sz="1800" dirty="0" err="1"/>
              <a:t>hemoterapije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ubacivanje</a:t>
            </a:r>
            <a:r>
              <a:rPr lang="en-US" sz="1800" dirty="0"/>
              <a:t> antisense </a:t>
            </a:r>
            <a:r>
              <a:rPr lang="en-US" sz="1800" dirty="0" err="1"/>
              <a:t>gena</a:t>
            </a:r>
            <a:r>
              <a:rPr lang="en-US" sz="1800" dirty="0"/>
              <a:t> u </a:t>
            </a:r>
            <a:r>
              <a:rPr lang="en-US" sz="1800" dirty="0" err="1"/>
              <a:t>tumorske</a:t>
            </a:r>
            <a:r>
              <a:rPr lang="en-US" sz="1800" dirty="0"/>
              <a:t> </a:t>
            </a:r>
            <a:r>
              <a:rPr lang="en-US" sz="1800" dirty="0" err="1"/>
              <a:t>ćelije</a:t>
            </a:r>
            <a:r>
              <a:rPr lang="en-US" sz="1800" dirty="0"/>
              <a:t> </a:t>
            </a:r>
            <a:r>
              <a:rPr lang="en-US" sz="1800" dirty="0" err="1"/>
              <a:t>čime</a:t>
            </a:r>
            <a:r>
              <a:rPr lang="en-US" sz="1800" dirty="0"/>
              <a:t> se </a:t>
            </a:r>
            <a:r>
              <a:rPr lang="en-US" sz="1800" dirty="0" err="1"/>
              <a:t>kontrira</a:t>
            </a:r>
            <a:r>
              <a:rPr lang="en-US" sz="1800" dirty="0"/>
              <a:t> </a:t>
            </a:r>
            <a:r>
              <a:rPr lang="en-US" sz="1800" dirty="0" err="1"/>
              <a:t>ekspresija</a:t>
            </a:r>
            <a:r>
              <a:rPr lang="en-US" sz="1800" dirty="0"/>
              <a:t> </a:t>
            </a:r>
            <a:r>
              <a:rPr lang="en-US" sz="1800" dirty="0" err="1"/>
              <a:t>onkogena</a:t>
            </a:r>
            <a:r>
              <a:rPr lang="en-US" sz="1800" dirty="0"/>
              <a:t> u </a:t>
            </a:r>
            <a:r>
              <a:rPr lang="en-US" sz="1800" dirty="0" err="1" smtClean="0"/>
              <a:t>istim</a:t>
            </a: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 smtClean="0"/>
              <a:t>● </a:t>
            </a:r>
            <a:r>
              <a:rPr lang="sr-Latn-ME" sz="1800" b="1" dirty="0" smtClean="0"/>
              <a:t>Strategija </a:t>
            </a:r>
            <a:r>
              <a:rPr lang="sr-Latn-ME" sz="1800" b="1" dirty="0"/>
              <a:t>genske</a:t>
            </a:r>
            <a:r>
              <a:rPr lang="sr-Latn-ME" sz="1800" dirty="0"/>
              <a:t> terapije kancera se paralelno razvija u </a:t>
            </a:r>
            <a:r>
              <a:rPr lang="sr-Latn-ME" sz="1800" b="1" dirty="0"/>
              <a:t>dva glavna </a:t>
            </a:r>
            <a:r>
              <a:rPr lang="sr-Latn-ME" sz="1800" b="1" dirty="0" smtClean="0"/>
              <a:t>pravca</a:t>
            </a:r>
            <a:r>
              <a:rPr lang="sr-Latn-ME" sz="1800" dirty="0" smtClean="0"/>
              <a:t>:</a:t>
            </a:r>
            <a:br>
              <a:rPr lang="sr-Latn-ME" sz="1800" dirty="0" smtClean="0"/>
            </a:br>
            <a:r>
              <a:rPr lang="sr-Latn-ME" sz="1800" dirty="0" smtClean="0"/>
              <a:t/>
            </a:r>
            <a:br>
              <a:rPr lang="sr-Latn-ME" sz="1800" dirty="0" smtClean="0"/>
            </a:br>
            <a:r>
              <a:rPr lang="sr-Latn-ME" sz="1800" dirty="0" smtClean="0"/>
              <a:t>-</a:t>
            </a:r>
            <a:r>
              <a:rPr lang="en-US" sz="1800" u="sng" dirty="0" err="1" smtClean="0"/>
              <a:t>Strategija</a:t>
            </a:r>
            <a:r>
              <a:rPr lang="en-US" sz="1800" u="sng" dirty="0" smtClean="0"/>
              <a:t> </a:t>
            </a:r>
            <a:r>
              <a:rPr lang="en-US" sz="1800" u="sng" dirty="0" err="1"/>
              <a:t>redukcije</a:t>
            </a:r>
            <a:r>
              <a:rPr lang="en-US" sz="1800" u="sng" dirty="0"/>
              <a:t> </a:t>
            </a:r>
            <a:r>
              <a:rPr lang="en-US" sz="1800" u="sng" dirty="0" smtClean="0"/>
              <a:t>tum</a:t>
            </a:r>
            <a:r>
              <a:rPr lang="sr-Latn-ME" sz="1800" u="sng" dirty="0" smtClean="0"/>
              <a:t>or</a:t>
            </a:r>
            <a:r>
              <a:rPr lang="sr-Latn-ME" sz="1800" u="sng" dirty="0"/>
              <a:t>a</a:t>
            </a:r>
            <a:r>
              <a:rPr lang="sr-Latn-ME" sz="1800" dirty="0" smtClean="0"/>
              <a:t>. </a:t>
            </a:r>
            <a:r>
              <a:rPr lang="sr-Latn-ME" sz="1800" dirty="0" err="1"/>
              <a:t>O</a:t>
            </a:r>
            <a:r>
              <a:rPr lang="en-US" sz="1800" dirty="0" err="1" smtClean="0"/>
              <a:t>vaj</a:t>
            </a:r>
            <a:r>
              <a:rPr lang="en-US" sz="1800" dirty="0" smtClean="0"/>
              <a:t> </a:t>
            </a:r>
            <a:r>
              <a:rPr lang="en-US" sz="1800" dirty="0" err="1"/>
              <a:t>pristup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je u </a:t>
            </a:r>
            <a:r>
              <a:rPr lang="en-US" sz="1800" dirty="0" err="1"/>
              <a:t>suštini</a:t>
            </a:r>
            <a:r>
              <a:rPr lang="en-US" sz="1800" dirty="0"/>
              <a:t> </a:t>
            </a:r>
            <a:r>
              <a:rPr lang="en-US" sz="1800" dirty="0" err="1"/>
              <a:t>prilagođavanje</a:t>
            </a:r>
            <a:r>
              <a:rPr lang="en-US" sz="1800" dirty="0"/>
              <a:t> </a:t>
            </a:r>
            <a:r>
              <a:rPr lang="en-US" sz="1800" dirty="0" err="1"/>
              <a:t>klasičnih</a:t>
            </a:r>
            <a:r>
              <a:rPr lang="en-US" sz="1800" dirty="0"/>
              <a:t> </a:t>
            </a:r>
            <a:r>
              <a:rPr lang="en-US" sz="1800" dirty="0" err="1"/>
              <a:t>tretmana</a:t>
            </a:r>
            <a:r>
              <a:rPr lang="en-US" sz="1800" dirty="0"/>
              <a:t> (pod </a:t>
            </a:r>
            <a:r>
              <a:rPr lang="en-US" sz="1800" dirty="0" err="1"/>
              <a:t>kojima</a:t>
            </a:r>
            <a:r>
              <a:rPr lang="en-US" sz="1800" dirty="0"/>
              <a:t> se </a:t>
            </a:r>
            <a:r>
              <a:rPr lang="en-US" sz="1800" dirty="0" err="1"/>
              <a:t>podrazumevaju</a:t>
            </a:r>
            <a:r>
              <a:rPr lang="en-US" sz="1800" dirty="0"/>
              <a:t> </a:t>
            </a:r>
            <a:r>
              <a:rPr lang="en-US" sz="1800" dirty="0" err="1"/>
              <a:t>hirurško</a:t>
            </a:r>
            <a:r>
              <a:rPr lang="en-US" sz="1800" dirty="0"/>
              <a:t> </a:t>
            </a:r>
            <a:r>
              <a:rPr lang="en-US" sz="1800" dirty="0" err="1"/>
              <a:t>uklanjanje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druge</a:t>
            </a:r>
            <a:r>
              <a:rPr lang="en-US" sz="1800" dirty="0"/>
              <a:t> </a:t>
            </a:r>
            <a:r>
              <a:rPr lang="en-US" sz="1800" dirty="0" err="1"/>
              <a:t>konvencionalne</a:t>
            </a:r>
            <a:r>
              <a:rPr lang="en-US" sz="1800" dirty="0"/>
              <a:t> </a:t>
            </a:r>
            <a:r>
              <a:rPr lang="en-US" sz="1800" dirty="0" err="1"/>
              <a:t>terapije</a:t>
            </a:r>
            <a:r>
              <a:rPr lang="en-US" sz="1800" dirty="0"/>
              <a:t>) u </a:t>
            </a:r>
            <a:r>
              <a:rPr lang="en-US" sz="1800" dirty="0" err="1"/>
              <a:t>lečenju</a:t>
            </a:r>
            <a:r>
              <a:rPr lang="en-US" sz="1800" dirty="0"/>
              <a:t> </a:t>
            </a:r>
            <a:r>
              <a:rPr lang="en-US" sz="1800" dirty="0" err="1"/>
              <a:t>raka</a:t>
            </a:r>
            <a:r>
              <a:rPr lang="en-US" sz="1800" dirty="0"/>
              <a:t>, a ne </a:t>
            </a:r>
            <a:r>
              <a:rPr lang="en-US" sz="1800" dirty="0" err="1"/>
              <a:t>novi</a:t>
            </a:r>
            <a:r>
              <a:rPr lang="en-US" sz="1800" dirty="0"/>
              <a:t> vid </a:t>
            </a:r>
            <a:r>
              <a:rPr lang="en-US" sz="1800" dirty="0" err="1"/>
              <a:t>lečenja</a:t>
            </a:r>
            <a:r>
              <a:rPr lang="en-US" sz="1800" dirty="0"/>
              <a:t>. 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dirty="0"/>
              <a:t>-</a:t>
            </a:r>
            <a:r>
              <a:rPr lang="sr-Latn-ME" sz="1800" u="sng" dirty="0" smtClean="0"/>
              <a:t>Strategija </a:t>
            </a:r>
            <a:r>
              <a:rPr lang="sr-Latn-ME" sz="1800" u="sng" dirty="0"/>
              <a:t>eliminacije tumora</a:t>
            </a:r>
            <a:r>
              <a:rPr lang="sr-Latn-ME" sz="1800" dirty="0"/>
              <a:t>. Ovom strategijom </a:t>
            </a:r>
            <a:r>
              <a:rPr lang="sr-Latn-ME" sz="1800" dirty="0" smtClean="0"/>
              <a:t>nastoje </a:t>
            </a:r>
            <a:r>
              <a:rPr lang="sr-Latn-ME" sz="1800" dirty="0"/>
              <a:t>potpuno </a:t>
            </a:r>
            <a:r>
              <a:rPr lang="sr-Latn-ME" sz="1800" dirty="0" smtClean="0"/>
              <a:t>uništenje </a:t>
            </a:r>
            <a:r>
              <a:rPr lang="sr-Latn-ME" sz="1800" dirty="0"/>
              <a:t>ćelije raka.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2089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3084830"/>
            <a:ext cx="5718826" cy="3539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000" b="1" dirty="0" smtClean="0"/>
              <a:t>Genska terapija u lečenju leukemije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-</a:t>
            </a:r>
            <a:r>
              <a:rPr lang="en-US" dirty="0" err="1" smtClean="0"/>
              <a:t>Terapija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pretvaranju</a:t>
            </a:r>
            <a:r>
              <a:rPr lang="en-US" dirty="0"/>
              <a:t> </a:t>
            </a:r>
            <a:r>
              <a:rPr lang="en-US" dirty="0" err="1"/>
              <a:t>krvnih</a:t>
            </a:r>
            <a:r>
              <a:rPr lang="en-US" dirty="0"/>
              <a:t> </a:t>
            </a:r>
            <a:r>
              <a:rPr lang="en-US" dirty="0" err="1"/>
              <a:t>zrnaca</a:t>
            </a:r>
            <a:r>
              <a:rPr lang="en-US" dirty="0"/>
              <a:t> u </a:t>
            </a:r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/>
              <a:t>ubice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love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uništavaju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</a:t>
            </a:r>
            <a:r>
              <a:rPr lang="en-US" dirty="0" err="1"/>
              <a:t>kancera</a:t>
            </a:r>
            <a:r>
              <a:rPr lang="en-US" dirty="0" smtClean="0"/>
              <a:t>.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-</a:t>
            </a:r>
            <a:r>
              <a:rPr lang="en-US" dirty="0" err="1" smtClean="0"/>
              <a:t>Ovakvo</a:t>
            </a:r>
            <a:r>
              <a:rPr lang="en-US" dirty="0" smtClean="0"/>
              <a:t> </a:t>
            </a:r>
            <a:r>
              <a:rPr lang="en-US" dirty="0" err="1"/>
              <a:t>istraživanje</a:t>
            </a:r>
            <a:r>
              <a:rPr lang="en-US" dirty="0"/>
              <a:t> je do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sprovedeno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tri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posedovale</a:t>
            </a:r>
            <a:r>
              <a:rPr lang="en-US" dirty="0"/>
              <a:t> </a:t>
            </a:r>
            <a:r>
              <a:rPr lang="en-US" dirty="0" err="1"/>
              <a:t>uznapredovale</a:t>
            </a:r>
            <a:r>
              <a:rPr lang="en-US" dirty="0"/>
              <a:t> </a:t>
            </a:r>
            <a:r>
              <a:rPr lang="en-US" dirty="0" err="1"/>
              <a:t>slucajele</a:t>
            </a:r>
            <a:r>
              <a:rPr lang="en-US" dirty="0"/>
              <a:t> </a:t>
            </a:r>
            <a:r>
              <a:rPr lang="en-US" dirty="0" err="1"/>
              <a:t>hronične</a:t>
            </a:r>
            <a:r>
              <a:rPr lang="en-US" dirty="0"/>
              <a:t> </a:t>
            </a:r>
            <a:r>
              <a:rPr lang="en-US" dirty="0" err="1"/>
              <a:t>limfocitne</a:t>
            </a:r>
            <a:r>
              <a:rPr lang="en-US" dirty="0"/>
              <a:t> </a:t>
            </a:r>
            <a:r>
              <a:rPr lang="en-US" dirty="0" err="1"/>
              <a:t>lukemije</a:t>
            </a:r>
            <a:r>
              <a:rPr lang="en-US" dirty="0"/>
              <a:t> (HLL). </a:t>
            </a:r>
            <a:r>
              <a:rPr lang="en-US" dirty="0" err="1"/>
              <a:t>Rezulati</a:t>
            </a:r>
            <a:r>
              <a:rPr lang="en-US" dirty="0"/>
              <a:t>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tretmana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iznenađujući</a:t>
            </a:r>
            <a:r>
              <a:rPr lang="en-U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smtClean="0"/>
              <a:t>dv</a:t>
            </a:r>
            <a:r>
              <a:rPr lang="sr-Latn-ME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pacijen</a:t>
            </a:r>
            <a:r>
              <a:rPr lang="sr-Latn-ME" dirty="0" smtClean="0"/>
              <a:t>ta</a:t>
            </a:r>
            <a:r>
              <a:rPr lang="en-US" dirty="0" smtClean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kancerogenih</a:t>
            </a:r>
            <a:r>
              <a:rPr lang="en-US" dirty="0"/>
              <a:t> </a:t>
            </a:r>
            <a:r>
              <a:rPr lang="en-US" dirty="0" err="1" smtClean="0"/>
              <a:t>ćelija</a:t>
            </a:r>
            <a:r>
              <a:rPr lang="sr-Latn-ME" dirty="0" smtClean="0"/>
              <a:t> uopšte.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3084830"/>
            <a:ext cx="5709920" cy="3315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Genska terapija u lečenju tumora </a:t>
            </a:r>
            <a:r>
              <a:rPr lang="pl-PL" sz="2000" b="1" dirty="0" smtClean="0"/>
              <a:t>mozga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r>
              <a:rPr lang="sr-Latn-ME" dirty="0"/>
              <a:t>-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studije</a:t>
            </a:r>
            <a:r>
              <a:rPr lang="en-US" dirty="0"/>
              <a:t> </a:t>
            </a:r>
            <a:r>
              <a:rPr lang="en-US" dirty="0" err="1"/>
              <a:t>genska</a:t>
            </a:r>
            <a:r>
              <a:rPr lang="en-US" dirty="0"/>
              <a:t> </a:t>
            </a:r>
            <a:r>
              <a:rPr lang="en-US" dirty="0" err="1"/>
              <a:t>terapija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obećavajuće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u </a:t>
            </a:r>
            <a:r>
              <a:rPr lang="en-US" dirty="0" err="1"/>
              <a:t>lečenju</a:t>
            </a:r>
            <a:r>
              <a:rPr lang="en-US" dirty="0"/>
              <a:t> </a:t>
            </a:r>
            <a:r>
              <a:rPr lang="en-US" dirty="0" err="1"/>
              <a:t>rekurentnog</a:t>
            </a:r>
            <a:r>
              <a:rPr lang="en-US" dirty="0"/>
              <a:t> </a:t>
            </a:r>
            <a:r>
              <a:rPr lang="en-US" dirty="0" err="1"/>
              <a:t>karcinoma</a:t>
            </a:r>
            <a:r>
              <a:rPr lang="en-US" dirty="0"/>
              <a:t> </a:t>
            </a:r>
            <a:r>
              <a:rPr lang="en-US" dirty="0" err="1"/>
              <a:t>mozga</a:t>
            </a:r>
            <a:r>
              <a:rPr lang="en-US" dirty="0"/>
              <a:t>, </a:t>
            </a:r>
            <a:r>
              <a:rPr lang="en-US" dirty="0" err="1" smtClean="0"/>
              <a:t>glioma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-</a:t>
            </a:r>
            <a:r>
              <a:rPr lang="en-US" dirty="0" err="1" smtClean="0"/>
              <a:t>Srednje</a:t>
            </a:r>
            <a:r>
              <a:rPr lang="en-US" dirty="0" smtClean="0"/>
              <a:t> </a:t>
            </a:r>
            <a:r>
              <a:rPr lang="en-US" dirty="0" err="1"/>
              <a:t>preživljavanje</a:t>
            </a:r>
            <a:r>
              <a:rPr lang="en-US" dirty="0"/>
              <a:t> je </a:t>
            </a:r>
            <a:r>
              <a:rPr lang="en-US" dirty="0" err="1"/>
              <a:t>iznosilo</a:t>
            </a:r>
            <a:r>
              <a:rPr lang="en-US" dirty="0"/>
              <a:t> 14,4 </a:t>
            </a:r>
            <a:r>
              <a:rPr lang="en-US" dirty="0" err="1"/>
              <a:t>meseca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prosečnog</a:t>
            </a:r>
            <a:r>
              <a:rPr lang="en-US" dirty="0"/>
              <a:t> </a:t>
            </a:r>
            <a:r>
              <a:rPr lang="en-US" dirty="0" err="1"/>
              <a:t>preživljavanja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8 </a:t>
            </a:r>
            <a:r>
              <a:rPr lang="en-US" dirty="0" err="1" smtClean="0"/>
              <a:t>meseci</a:t>
            </a:r>
            <a:r>
              <a:rPr lang="sr-Latn-ME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044358"/>
            <a:ext cx="2896870" cy="183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465" y="972820"/>
            <a:ext cx="295275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90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064" y="776224"/>
            <a:ext cx="9678416" cy="6081776"/>
          </a:xfrm>
        </p:spPr>
        <p:txBody>
          <a:bodyPr/>
          <a:lstStyle/>
          <a:p>
            <a:r>
              <a:rPr lang="sr-Latn-ME" sz="2800" b="1" dirty="0" smtClean="0">
                <a:solidFill>
                  <a:schemeClr val="bg1"/>
                </a:solidFill>
              </a:rPr>
              <a:t>Problemi genske terapije</a:t>
            </a:r>
            <a:r>
              <a:rPr lang="sr-Latn-ME" sz="1600" dirty="0" smtClean="0">
                <a:solidFill>
                  <a:schemeClr val="tx1"/>
                </a:solidFill>
              </a:rPr>
              <a:t/>
            </a:r>
            <a:br>
              <a:rPr lang="sr-Latn-ME" sz="1600" dirty="0" smtClean="0">
                <a:solidFill>
                  <a:schemeClr val="tx1"/>
                </a:solidFill>
              </a:rPr>
            </a:br>
            <a:r>
              <a:rPr lang="sr-Latn-ME" sz="1600" dirty="0">
                <a:solidFill>
                  <a:schemeClr val="tx1"/>
                </a:solidFill>
              </a:rPr>
              <a:t/>
            </a:r>
            <a:br>
              <a:rPr lang="sr-Latn-ME" sz="1600" dirty="0">
                <a:solidFill>
                  <a:schemeClr val="tx1"/>
                </a:solidFill>
              </a:rPr>
            </a:br>
            <a:r>
              <a:rPr lang="sr-Latn-ME" sz="1600" dirty="0" smtClean="0">
                <a:solidFill>
                  <a:schemeClr val="tx1"/>
                </a:solidFill>
              </a:rPr>
              <a:t/>
            </a:r>
            <a:br>
              <a:rPr lang="sr-Latn-ME" sz="1600" dirty="0" smtClean="0">
                <a:solidFill>
                  <a:schemeClr val="tx1"/>
                </a:solidFill>
              </a:rPr>
            </a:br>
            <a:r>
              <a:rPr lang="sr-Latn-ME" sz="1600" dirty="0">
                <a:solidFill>
                  <a:schemeClr val="tx1"/>
                </a:solidFill>
              </a:rPr>
              <a:t/>
            </a:r>
            <a:br>
              <a:rPr lang="sr-Latn-ME" sz="1600" dirty="0">
                <a:solidFill>
                  <a:schemeClr val="tx1"/>
                </a:solidFill>
              </a:rPr>
            </a:br>
            <a:r>
              <a:rPr lang="sr-Latn-ME" sz="1600" dirty="0" smtClean="0">
                <a:solidFill>
                  <a:schemeClr val="tx1"/>
                </a:solidFill>
              </a:rPr>
              <a:t>- </a:t>
            </a:r>
            <a:r>
              <a:rPr lang="sr-Latn-ME" sz="1600" u="sng" dirty="0" smtClean="0">
                <a:solidFill>
                  <a:schemeClr val="tx1"/>
                </a:solidFill>
              </a:rPr>
              <a:t>Tehnički </a:t>
            </a:r>
            <a:r>
              <a:rPr lang="sr-Latn-ME" sz="1600" u="sng" dirty="0">
                <a:solidFill>
                  <a:schemeClr val="tx1"/>
                </a:solidFill>
              </a:rPr>
              <a:t>problemi </a:t>
            </a:r>
            <a:r>
              <a:rPr lang="sr-Latn-ME" sz="1600" dirty="0">
                <a:solidFill>
                  <a:schemeClr val="tx1"/>
                </a:solidFill>
              </a:rPr>
              <a:t>(ne postoji siguran način da se novi geni ubace u tačno određene ćelije i da se njihova funkcija nakon ubacanja precizno kontroliše)</a:t>
            </a:r>
            <a:r>
              <a:rPr lang="sr-Latn-ME" sz="1600" dirty="0" smtClean="0">
                <a:solidFill>
                  <a:schemeClr val="tx1"/>
                </a:solidFill>
              </a:rPr>
              <a:t/>
            </a:r>
            <a:br>
              <a:rPr lang="sr-Latn-ME" sz="1600" dirty="0" smtClean="0">
                <a:solidFill>
                  <a:schemeClr val="tx1"/>
                </a:solidFill>
              </a:rPr>
            </a:br>
            <a:r>
              <a:rPr lang="sr-Latn-ME" sz="1600" dirty="0" smtClean="0">
                <a:solidFill>
                  <a:schemeClr val="tx1"/>
                </a:solidFill>
              </a:rPr>
              <a:t/>
            </a:r>
            <a:br>
              <a:rPr lang="sr-Latn-ME" sz="1600" dirty="0" smtClean="0">
                <a:solidFill>
                  <a:schemeClr val="tx1"/>
                </a:solidFill>
              </a:rPr>
            </a:br>
            <a:r>
              <a:rPr lang="sr-Latn-ME" sz="1600" dirty="0" smtClean="0">
                <a:solidFill>
                  <a:schemeClr val="tx1"/>
                </a:solidFill>
              </a:rPr>
              <a:t>- </a:t>
            </a:r>
            <a:r>
              <a:rPr lang="sr-Latn-ME" sz="1600" u="sng" dirty="0" smtClean="0">
                <a:solidFill>
                  <a:schemeClr val="tx1"/>
                </a:solidFill>
              </a:rPr>
              <a:t>Finansijski </a:t>
            </a:r>
            <a:r>
              <a:rPr lang="sr-Latn-ME" sz="1600" u="sng" dirty="0">
                <a:solidFill>
                  <a:schemeClr val="tx1"/>
                </a:solidFill>
              </a:rPr>
              <a:t>problemi </a:t>
            </a:r>
            <a:r>
              <a:rPr lang="sr-Latn-ME" sz="1600" dirty="0" smtClean="0">
                <a:solidFill>
                  <a:schemeClr val="tx1"/>
                </a:solidFill>
              </a:rPr>
              <a:t>(početni </a:t>
            </a:r>
            <a:r>
              <a:rPr lang="sr-Latn-ME" sz="1600" dirty="0">
                <a:solidFill>
                  <a:schemeClr val="tx1"/>
                </a:solidFill>
              </a:rPr>
              <a:t>protokoli ove terapije su bili izuzetno skupi i izvodili se se u velikim i bogatim </a:t>
            </a:r>
            <a:r>
              <a:rPr lang="sr-Latn-ME" sz="1600" dirty="0" smtClean="0">
                <a:solidFill>
                  <a:schemeClr val="tx1"/>
                </a:solidFill>
              </a:rPr>
              <a:t>centrima)</a:t>
            </a:r>
            <a:br>
              <a:rPr lang="sr-Latn-ME" sz="1600" dirty="0" smtClean="0">
                <a:solidFill>
                  <a:schemeClr val="tx1"/>
                </a:solidFill>
              </a:rPr>
            </a:br>
            <a:r>
              <a:rPr lang="sr-Latn-ME" sz="1600" dirty="0" smtClean="0">
                <a:solidFill>
                  <a:schemeClr val="tx1"/>
                </a:solidFill>
              </a:rPr>
              <a:t/>
            </a:r>
            <a:br>
              <a:rPr lang="sr-Latn-ME" sz="1600" dirty="0" smtClean="0">
                <a:solidFill>
                  <a:schemeClr val="tx1"/>
                </a:solidFill>
              </a:rPr>
            </a:br>
            <a:r>
              <a:rPr lang="sr-Latn-ME" sz="1600" dirty="0" smtClean="0">
                <a:solidFill>
                  <a:schemeClr val="tx1"/>
                </a:solidFill>
              </a:rPr>
              <a:t>- </a:t>
            </a:r>
            <a:r>
              <a:rPr lang="sr-Latn-ME" sz="1600" u="sng" dirty="0" smtClean="0">
                <a:solidFill>
                  <a:schemeClr val="tx1"/>
                </a:solidFill>
              </a:rPr>
              <a:t>Način </a:t>
            </a:r>
            <a:r>
              <a:rPr lang="sr-Latn-ME" sz="1600" u="sng" dirty="0">
                <a:solidFill>
                  <a:schemeClr val="tx1"/>
                </a:solidFill>
              </a:rPr>
              <a:t>prenošenja gena </a:t>
            </a:r>
            <a:r>
              <a:rPr lang="sr-Latn-ME" sz="1600" dirty="0" smtClean="0">
                <a:solidFill>
                  <a:schemeClr val="tx1"/>
                </a:solidFill>
              </a:rPr>
              <a:t>(</a:t>
            </a:r>
            <a:r>
              <a:rPr lang="sr-Latn-ME" sz="1600" dirty="0">
                <a:solidFill>
                  <a:schemeClr val="tx1"/>
                </a:solidFill>
              </a:rPr>
              <a:t>J</a:t>
            </a:r>
            <a:r>
              <a:rPr lang="sr-Latn-ME" sz="1600" dirty="0" smtClean="0">
                <a:solidFill>
                  <a:schemeClr val="tx1"/>
                </a:solidFill>
              </a:rPr>
              <a:t>edan </a:t>
            </a:r>
            <a:r>
              <a:rPr lang="sr-Latn-ME" sz="1600" dirty="0">
                <a:solidFill>
                  <a:schemeClr val="tx1"/>
                </a:solidFill>
              </a:rPr>
              <a:t>od problema</a:t>
            </a:r>
            <a:r>
              <a:rPr lang="sr-Latn-ME" sz="1600" dirty="0" smtClean="0">
                <a:solidFill>
                  <a:schemeClr val="tx1"/>
                </a:solidFill>
              </a:rPr>
              <a:t>, koji se </a:t>
            </a:r>
            <a:r>
              <a:rPr lang="sr-Latn-ME" sz="1600" dirty="0">
                <a:solidFill>
                  <a:schemeClr val="tx1"/>
                </a:solidFill>
              </a:rPr>
              <a:t>prevazili </a:t>
            </a:r>
            <a:r>
              <a:rPr lang="sr-Latn-ME" sz="1600" dirty="0" smtClean="0">
                <a:solidFill>
                  <a:schemeClr val="tx1"/>
                </a:solidFill>
              </a:rPr>
              <a:t>vektorima </a:t>
            </a:r>
            <a:r>
              <a:rPr lang="sr-Latn-ME" sz="1600" dirty="0">
                <a:solidFill>
                  <a:schemeClr val="tx1"/>
                </a:solidFill>
              </a:rPr>
              <a:t>i to virusima, a alternativa je stvaranje novog veštačkog 47. hromozoma koji bi egzistirao autonomno)</a:t>
            </a:r>
            <a:br>
              <a:rPr lang="sr-Latn-ME" sz="1600" dirty="0">
                <a:solidFill>
                  <a:schemeClr val="tx1"/>
                </a:solidFill>
              </a:rPr>
            </a:br>
            <a:r>
              <a:rPr lang="sr-Latn-ME" sz="1600" dirty="0" smtClean="0">
                <a:solidFill>
                  <a:schemeClr val="tx1"/>
                </a:solidFill>
              </a:rPr>
              <a:t/>
            </a:r>
            <a:br>
              <a:rPr lang="sr-Latn-ME" sz="1600" dirty="0" smtClean="0">
                <a:solidFill>
                  <a:schemeClr val="tx1"/>
                </a:solidFill>
              </a:rPr>
            </a:br>
            <a:r>
              <a:rPr lang="sr-Latn-ME" sz="1600" dirty="0" smtClean="0">
                <a:solidFill>
                  <a:schemeClr val="tx1"/>
                </a:solidFill>
              </a:rPr>
              <a:t>- </a:t>
            </a:r>
            <a:r>
              <a:rPr lang="sr-Latn-ME" sz="1600" u="sng" dirty="0" smtClean="0">
                <a:solidFill>
                  <a:schemeClr val="tx1"/>
                </a:solidFill>
              </a:rPr>
              <a:t>Imunološki </a:t>
            </a:r>
            <a:r>
              <a:rPr lang="sr-Latn-ME" sz="1600" u="sng" dirty="0">
                <a:solidFill>
                  <a:schemeClr val="tx1"/>
                </a:solidFill>
              </a:rPr>
              <a:t>odgovor </a:t>
            </a:r>
            <a:r>
              <a:rPr lang="sr-Latn-ME" sz="1600" u="sng" dirty="0" smtClean="0">
                <a:solidFill>
                  <a:schemeClr val="tx1"/>
                </a:solidFill>
              </a:rPr>
              <a:t>organizma </a:t>
            </a:r>
            <a:r>
              <a:rPr lang="sr-Latn-ME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>
                <a:solidFill>
                  <a:schemeClr val="tx1"/>
                </a:solidFill>
              </a:rPr>
              <a:t>Javlja </a:t>
            </a:r>
            <a:r>
              <a:rPr lang="pl-PL" sz="1600" dirty="0">
                <a:solidFill>
                  <a:schemeClr val="tx1"/>
                </a:solidFill>
              </a:rPr>
              <a:t>kao reakcija na strano telo u organizmu)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- </a:t>
            </a:r>
            <a:r>
              <a:rPr lang="pl-PL" sz="1600" u="sng" dirty="0" smtClean="0">
                <a:solidFill>
                  <a:schemeClr val="tx1"/>
                </a:solidFill>
              </a:rPr>
              <a:t>Multigena etiologija </a:t>
            </a:r>
            <a:r>
              <a:rPr lang="pl-PL" sz="1600" u="sng" dirty="0">
                <a:solidFill>
                  <a:schemeClr val="tx1"/>
                </a:solidFill>
              </a:rPr>
              <a:t>poremećaja </a:t>
            </a:r>
            <a:r>
              <a:rPr lang="pl-PL" sz="1600" dirty="0">
                <a:solidFill>
                  <a:schemeClr val="tx1"/>
                </a:solidFill>
              </a:rPr>
              <a:t>(Alzheimerova bolest, hipertenzija, artritis, diabetes)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- </a:t>
            </a:r>
            <a:r>
              <a:rPr lang="pl-PL" sz="1600" u="sng" dirty="0" smtClean="0">
                <a:solidFill>
                  <a:schemeClr val="tx1"/>
                </a:solidFill>
              </a:rPr>
              <a:t>Etička </a:t>
            </a:r>
            <a:r>
              <a:rPr lang="pl-PL" sz="1600" u="sng" dirty="0">
                <a:solidFill>
                  <a:schemeClr val="tx1"/>
                </a:solidFill>
              </a:rPr>
              <a:t>pitanja</a:t>
            </a:r>
            <a:r>
              <a:rPr lang="pl-PL" sz="1600" dirty="0">
                <a:solidFill>
                  <a:schemeClr val="tx1"/>
                </a:solidFill>
              </a:rPr>
              <a:t>: koja je granica između dozvoljene upotrebe i zloupotrebe genske terapije, ko je nadležan da odluči koji su fenotipski oblici patološki, a koji normalni, da li je genska terapija zbog svoje cene dostupna samo dobrostojećim ljudima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6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115" y="1452880"/>
            <a:ext cx="8825658" cy="957221"/>
          </a:xfrm>
        </p:spPr>
        <p:txBody>
          <a:bodyPr/>
          <a:lstStyle/>
          <a:p>
            <a:r>
              <a:rPr lang="sr-Latn-M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5" y="2885441"/>
            <a:ext cx="3701349" cy="2465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24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1" y="1284870"/>
            <a:ext cx="6851570" cy="4533968"/>
          </a:xfrm>
        </p:spPr>
        <p:txBody>
          <a:bodyPr/>
          <a:lstStyle/>
          <a:p>
            <a:pPr>
              <a:tabLst>
                <a:tab pos="719138" algn="l"/>
              </a:tabLst>
            </a:pPr>
            <a:r>
              <a:rPr lang="sr-Latn-ME" sz="1400" dirty="0" smtClean="0"/>
              <a:t>● Sve </a:t>
            </a:r>
            <a:r>
              <a:rPr lang="sr-Latn-ME" sz="1400" dirty="0"/>
              <a:t>individualne karakteristike ljudi su određene njihovim genetičkim </a:t>
            </a:r>
            <a:r>
              <a:rPr lang="sr-Latn-ME" sz="1400" dirty="0" smtClean="0"/>
              <a:t>kodom.</a:t>
            </a:r>
            <a:r>
              <a:rPr lang="sr-Latn-ME" sz="1400" dirty="0"/>
              <a:t/>
            </a:r>
            <a:br>
              <a:rPr lang="sr-Latn-ME" sz="1400" dirty="0"/>
            </a:br>
            <a:r>
              <a:rPr lang="sr-Latn-ME" sz="1400" dirty="0" smtClean="0"/>
              <a:t/>
            </a:r>
            <a:br>
              <a:rPr lang="sr-Latn-ME" sz="1400" dirty="0" smtClean="0"/>
            </a:br>
            <a:r>
              <a:rPr lang="sr-Latn-ME" sz="1400" dirty="0" smtClean="0"/>
              <a:t>● Ćelije </a:t>
            </a:r>
            <a:r>
              <a:rPr lang="sr-Latn-ME" sz="1400" dirty="0"/>
              <a:t>svih organizama sadrže u svojim jedrima hromozome. </a:t>
            </a:r>
            <a:r>
              <a:rPr lang="sr-Latn-ME" sz="1400" dirty="0" smtClean="0"/>
              <a:t>Telesne </a:t>
            </a:r>
            <a:r>
              <a:rPr lang="sr-Latn-ME" sz="1400" dirty="0"/>
              <a:t>ćelije čoveka sadrže po 46 hromozoma, a gametske ćelije sadrže polovinu toga</a:t>
            </a:r>
            <a:r>
              <a:rPr lang="sr-Latn-ME" sz="1400" dirty="0" smtClean="0"/>
              <a:t>. Svaki </a:t>
            </a:r>
            <a:r>
              <a:rPr lang="sr-Latn-ME" sz="1400" dirty="0"/>
              <a:t>hromozom sadrži veliki broj naslednih činilaca ili gena. Struktura gena je uslovljena redosledom nukleotida iz kojih se on sastoji, a njegova funkcija se sastoji u determinaciji stvaranja određenog polipeptida. Geni su locirani u svakoj </a:t>
            </a:r>
            <a:r>
              <a:rPr lang="sr-Latn-ME" sz="1400" dirty="0" smtClean="0"/>
              <a:t>ćeliji.</a:t>
            </a:r>
            <a:r>
              <a:rPr lang="sr-Latn-ME" sz="1400" dirty="0"/>
              <a:t/>
            </a:r>
            <a:br>
              <a:rPr lang="sr-Latn-ME" sz="1400" dirty="0"/>
            </a:br>
            <a:r>
              <a:rPr lang="sr-Latn-ME" sz="1400" dirty="0" smtClean="0"/>
              <a:t/>
            </a:r>
            <a:br>
              <a:rPr lang="sr-Latn-ME" sz="1400" dirty="0" smtClean="0"/>
            </a:br>
            <a:r>
              <a:rPr lang="sr-Latn-ME" sz="1400" dirty="0" smtClean="0"/>
              <a:t>● Ćelija </a:t>
            </a:r>
            <a:r>
              <a:rPr lang="sr-Latn-ME" sz="1400" dirty="0"/>
              <a:t>tako </a:t>
            </a:r>
            <a:r>
              <a:rPr lang="sr-Latn-ME" sz="1400" dirty="0" smtClean="0"/>
              <a:t>predstavlja </a:t>
            </a:r>
            <a:r>
              <a:rPr lang="sr-Latn-ME" sz="1400" dirty="0"/>
              <a:t>osnovnu jedinicu organizma, a geni se mogu smatrati biološkim programom života.</a:t>
            </a:r>
            <a:br>
              <a:rPr lang="sr-Latn-ME" sz="1400" dirty="0"/>
            </a:br>
            <a:r>
              <a:rPr lang="sr-Latn-ME" sz="1400" dirty="0"/>
              <a:t/>
            </a:r>
            <a:br>
              <a:rPr lang="sr-Latn-ME" sz="1400" dirty="0"/>
            </a:br>
            <a:r>
              <a:rPr lang="sr-Latn-ME" sz="1400" dirty="0"/>
              <a:t/>
            </a:r>
            <a:br>
              <a:rPr lang="sr-Latn-ME" sz="1400" dirty="0"/>
            </a:br>
            <a:r>
              <a:rPr lang="sr-Latn-ME" sz="1600" dirty="0"/>
              <a:t>●</a:t>
            </a:r>
            <a:r>
              <a:rPr lang="sr-Latn-ME" sz="1600" dirty="0" smtClean="0"/>
              <a:t> </a:t>
            </a:r>
            <a:r>
              <a:rPr lang="sr-Latn-ME" sz="1600" u="sng" dirty="0" smtClean="0"/>
              <a:t>Ako </a:t>
            </a:r>
            <a:r>
              <a:rPr lang="sr-Latn-ME" sz="1600" u="sng" dirty="0"/>
              <a:t>na nivou individualnog gena postoji greška, ova greška može dovesti i do razvoja bolesti. Promene u genima se nazivaju </a:t>
            </a:r>
            <a:r>
              <a:rPr lang="sr-Latn-ME" sz="1600" b="1" u="sng" dirty="0"/>
              <a:t>mutacije</a:t>
            </a:r>
            <a:r>
              <a:rPr lang="sr-Latn-ME" sz="1600" u="sng" dirty="0"/>
              <a:t>.</a:t>
            </a:r>
            <a:r>
              <a:rPr lang="sr-Latn-ME" sz="1400" u="sng" dirty="0"/>
              <a:t/>
            </a:r>
            <a:br>
              <a:rPr lang="sr-Latn-ME" sz="1400" u="sng" dirty="0"/>
            </a:br>
            <a:r>
              <a:rPr lang="sr-Latn-ME" sz="1200" dirty="0" smtClean="0"/>
              <a:t/>
            </a:r>
            <a:br>
              <a:rPr lang="sr-Latn-ME" sz="1200" dirty="0" smtClean="0"/>
            </a:br>
            <a:r>
              <a:rPr lang="sr-Latn-ME" sz="1200" dirty="0" smtClean="0"/>
              <a:t/>
            </a:r>
            <a:br>
              <a:rPr lang="sr-Latn-ME" sz="1200" dirty="0" smtClean="0"/>
            </a:br>
            <a:r>
              <a:rPr lang="sr-Latn-ME" sz="1200" dirty="0" smtClean="0"/>
              <a:t/>
            </a:r>
            <a:br>
              <a:rPr lang="sr-Latn-ME" sz="1200" dirty="0" smtClean="0"/>
            </a:b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70" y="1618367"/>
            <a:ext cx="4039950" cy="3866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8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1200" y="663098"/>
            <a:ext cx="5394960" cy="5440362"/>
          </a:xfrm>
        </p:spPr>
        <p:txBody>
          <a:bodyPr/>
          <a:lstStyle/>
          <a:p>
            <a:r>
              <a:rPr lang="sr-Latn-ME" sz="1600" dirty="0" smtClean="0">
                <a:latin typeface="+mn-lt"/>
              </a:rPr>
              <a:t>● V</a:t>
            </a:r>
            <a:r>
              <a:rPr lang="en-US" sz="1600" dirty="0" err="1" smtClean="0">
                <a:latin typeface="+mn-lt"/>
              </a:rPr>
              <a:t>eliki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broj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obol</a:t>
            </a:r>
            <a:r>
              <a:rPr lang="sr-Latn-ME" sz="1600" dirty="0" smtClean="0">
                <a:latin typeface="+mn-lt"/>
              </a:rPr>
              <a:t>j</a:t>
            </a:r>
            <a:r>
              <a:rPr lang="en-US" sz="1600" dirty="0" err="1" smtClean="0">
                <a:latin typeface="+mn-lt"/>
              </a:rPr>
              <a:t>enja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ljudi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izazvan</a:t>
            </a:r>
            <a:r>
              <a:rPr lang="sr-Latn-ME" sz="1600" dirty="0" smtClean="0">
                <a:latin typeface="+mn-lt"/>
              </a:rPr>
              <a:t> je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naslednim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ili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stečenim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abnormalnostima</a:t>
            </a:r>
            <a:r>
              <a:rPr lang="en-US" sz="1600" dirty="0">
                <a:latin typeface="+mn-lt"/>
              </a:rPr>
              <a:t> u </a:t>
            </a:r>
            <a:r>
              <a:rPr lang="en-US" sz="1600" dirty="0" err="1">
                <a:latin typeface="+mn-lt"/>
              </a:rPr>
              <a:t>ekspresiji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gena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regulaciji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ekspresije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gena</a:t>
            </a:r>
            <a:r>
              <a:rPr lang="en-US" sz="1600" dirty="0">
                <a:latin typeface="+mn-lt"/>
              </a:rPr>
              <a:t>, </a:t>
            </a:r>
            <a:r>
              <a:rPr lang="sr-Latn-ME" sz="1600" dirty="0" smtClean="0">
                <a:latin typeface="+mn-lt"/>
              </a:rPr>
              <a:t>zbog čega se u lečenju pojavila </a:t>
            </a:r>
            <a:r>
              <a:rPr lang="sr-Latn-ME" sz="1600" b="1" dirty="0" smtClean="0">
                <a:latin typeface="+mn-lt"/>
              </a:rPr>
              <a:t>genska terapija</a:t>
            </a:r>
            <a:r>
              <a:rPr lang="sr-Latn-ME" sz="1600" dirty="0" smtClean="0">
                <a:latin typeface="+mn-lt"/>
              </a:rPr>
              <a:t>.</a:t>
            </a:r>
            <a:br>
              <a:rPr lang="sr-Latn-ME" sz="1600" dirty="0" smtClean="0">
                <a:latin typeface="+mn-lt"/>
              </a:rPr>
            </a:br>
            <a:r>
              <a:rPr lang="sr-Latn-ME" sz="1600" dirty="0" smtClean="0">
                <a:latin typeface="+mn-lt"/>
              </a:rPr>
              <a:t/>
            </a:r>
            <a:br>
              <a:rPr lang="sr-Latn-ME" sz="1600" dirty="0" smtClean="0">
                <a:latin typeface="+mn-lt"/>
              </a:rPr>
            </a:br>
            <a:r>
              <a:rPr lang="sr-Latn-ME" sz="1600" dirty="0" smtClean="0">
                <a:latin typeface="+mn-lt"/>
              </a:rPr>
              <a:t>● Genska </a:t>
            </a:r>
            <a:r>
              <a:rPr lang="sr-Latn-ME" sz="1600" dirty="0">
                <a:latin typeface="+mn-lt"/>
              </a:rPr>
              <a:t>terapija je savremen pristup u lečenju ili prevenciji različitih bolesti zasnovan na uvođenju „divljeg” tipa </a:t>
            </a:r>
            <a:r>
              <a:rPr lang="sr-Latn-ME" sz="1600" dirty="0" smtClean="0">
                <a:latin typeface="+mn-lt"/>
              </a:rPr>
              <a:t>gena u </a:t>
            </a:r>
            <a:r>
              <a:rPr lang="sr-Latn-ME" sz="1600" dirty="0">
                <a:latin typeface="+mn-lt"/>
              </a:rPr>
              <a:t>ćelije zahvaćene mutacijom</a:t>
            </a:r>
            <a:r>
              <a:rPr lang="sr-Latn-ME" sz="1600" dirty="0" smtClean="0">
                <a:latin typeface="+mn-lt"/>
              </a:rPr>
              <a:t>.</a:t>
            </a:r>
            <a:br>
              <a:rPr lang="sr-Latn-ME" sz="1600" dirty="0" smtClean="0">
                <a:latin typeface="+mn-lt"/>
              </a:rPr>
            </a:br>
            <a:r>
              <a:rPr lang="sr-Latn-ME" sz="1600" dirty="0">
                <a:latin typeface="+mn-lt"/>
              </a:rPr>
              <a:t/>
            </a:r>
            <a:br>
              <a:rPr lang="sr-Latn-ME" sz="1600" dirty="0">
                <a:latin typeface="+mn-lt"/>
              </a:rPr>
            </a:br>
            <a:r>
              <a:rPr lang="sr-Latn-ME" sz="1600" dirty="0">
                <a:latin typeface="+mn-lt"/>
              </a:rPr>
              <a:t/>
            </a:r>
            <a:br>
              <a:rPr lang="sr-Latn-ME" sz="1600" dirty="0">
                <a:latin typeface="+mn-lt"/>
              </a:rPr>
            </a:br>
            <a:r>
              <a:rPr lang="sr-Latn-ME" sz="1600" dirty="0" smtClean="0">
                <a:latin typeface="+mn-lt"/>
              </a:rPr>
              <a:t>● Genska </a:t>
            </a:r>
            <a:r>
              <a:rPr lang="sr-Latn-ME" sz="1600" dirty="0">
                <a:latin typeface="+mn-lt"/>
              </a:rPr>
              <a:t>terapija je jedna </a:t>
            </a:r>
            <a:r>
              <a:rPr lang="sr-Latn-ME" sz="1600" dirty="0" smtClean="0">
                <a:latin typeface="+mn-lt"/>
              </a:rPr>
              <a:t>od </a:t>
            </a:r>
            <a:r>
              <a:rPr lang="sr-Latn-ME" sz="1600" dirty="0">
                <a:latin typeface="+mn-lt"/>
              </a:rPr>
              <a:t>revolucionalnih mogućnosti lečenja bolesti, trenutno u fazi kliničkih ispitivanja. Naučnici ispituju mogućnost genske terapije u lečenju karcinoma, AIDS-a, fibroze, hemofilije, hiperholesterolemije i nekih autoimunih oboljenja.</a:t>
            </a:r>
            <a:endParaRPr lang="en-US" sz="16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47753" y="1620107"/>
            <a:ext cx="4739318" cy="3526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9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915" y="1229360"/>
            <a:ext cx="9990566" cy="3444239"/>
          </a:xfrm>
        </p:spPr>
        <p:txBody>
          <a:bodyPr/>
          <a:lstStyle/>
          <a:p>
            <a:r>
              <a:rPr lang="en-US" sz="1400" b="1" dirty="0" smtClean="0"/>
              <a:t>●</a:t>
            </a:r>
            <a:r>
              <a:rPr lang="sr-Latn-ME" sz="1400" b="1" dirty="0" smtClean="0"/>
              <a:t> </a:t>
            </a:r>
            <a:r>
              <a:rPr lang="en-US" sz="1600" b="1" dirty="0" err="1" smtClean="0"/>
              <a:t>Osnovni</a:t>
            </a:r>
            <a:r>
              <a:rPr lang="en-US" sz="1600" b="1" dirty="0" smtClean="0"/>
              <a:t> </a:t>
            </a:r>
            <a:r>
              <a:rPr lang="en-US" sz="1600" b="1" dirty="0" err="1"/>
              <a:t>princip</a:t>
            </a:r>
            <a:r>
              <a:rPr lang="en-US" sz="1600" b="1" dirty="0"/>
              <a:t> </a:t>
            </a:r>
            <a:r>
              <a:rPr lang="en-US" sz="1600" b="1" dirty="0" err="1"/>
              <a:t>genske</a:t>
            </a:r>
            <a:r>
              <a:rPr lang="en-US" sz="1600" b="1" dirty="0"/>
              <a:t> </a:t>
            </a:r>
            <a:r>
              <a:rPr lang="en-US" sz="1600" b="1" dirty="0" err="1"/>
              <a:t>terapije</a:t>
            </a:r>
            <a:r>
              <a:rPr lang="en-US" sz="1600" b="1" dirty="0"/>
              <a:t> je </a:t>
            </a:r>
            <a:r>
              <a:rPr lang="en-US" sz="1600" b="1" dirty="0" err="1"/>
              <a:t>ubacivanje</a:t>
            </a:r>
            <a:r>
              <a:rPr lang="en-US" sz="1600" b="1" dirty="0"/>
              <a:t> </a:t>
            </a:r>
            <a:r>
              <a:rPr lang="en-US" sz="1600" b="1" dirty="0" err="1"/>
              <a:t>novog</a:t>
            </a:r>
            <a:r>
              <a:rPr lang="en-US" sz="1600" b="1" dirty="0"/>
              <a:t> </a:t>
            </a:r>
            <a:r>
              <a:rPr lang="en-US" sz="1600" b="1" dirty="0" err="1"/>
              <a:t>genetskog</a:t>
            </a:r>
            <a:r>
              <a:rPr lang="en-US" sz="1600" b="1" dirty="0"/>
              <a:t> </a:t>
            </a:r>
            <a:r>
              <a:rPr lang="en-US" sz="1600" b="1" dirty="0" err="1"/>
              <a:t>materijala</a:t>
            </a:r>
            <a:r>
              <a:rPr lang="en-US" sz="1600" b="1" dirty="0"/>
              <a:t> u </a:t>
            </a:r>
            <a:r>
              <a:rPr lang="en-US" sz="1600" b="1" dirty="0" err="1"/>
              <a:t>ćelije</a:t>
            </a:r>
            <a:r>
              <a:rPr lang="en-US" sz="1600" b="1" dirty="0"/>
              <a:t> da bi se </a:t>
            </a:r>
            <a:r>
              <a:rPr lang="en-US" sz="1600" b="1" dirty="0" err="1"/>
              <a:t>kompenzovala</a:t>
            </a:r>
            <a:r>
              <a:rPr lang="en-US" sz="1600" b="1" dirty="0"/>
              <a:t> </a:t>
            </a:r>
            <a:r>
              <a:rPr lang="en-US" sz="1600" b="1" dirty="0" err="1"/>
              <a:t>aktivnost</a:t>
            </a:r>
            <a:r>
              <a:rPr lang="en-US" sz="1600" b="1" dirty="0"/>
              <a:t> </a:t>
            </a:r>
            <a:r>
              <a:rPr lang="en-US" sz="1600" b="1" dirty="0" err="1"/>
              <a:t>abnormalnih</a:t>
            </a:r>
            <a:r>
              <a:rPr lang="en-US" sz="1600" b="1" dirty="0"/>
              <a:t> </a:t>
            </a:r>
            <a:r>
              <a:rPr lang="en-US" sz="1600" b="1" dirty="0" err="1"/>
              <a:t>gena</a:t>
            </a:r>
            <a:r>
              <a:rPr lang="en-US" sz="1600" b="1" dirty="0" smtClean="0"/>
              <a:t>.</a:t>
            </a: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400" dirty="0"/>
              <a:t/>
            </a:r>
            <a:br>
              <a:rPr lang="sr-Latn-ME" sz="1400" dirty="0"/>
            </a:br>
            <a:r>
              <a:rPr lang="sr-Latn-ME" sz="1400" dirty="0" smtClean="0"/>
              <a:t/>
            </a:r>
            <a:br>
              <a:rPr lang="sr-Latn-ME" sz="1400" dirty="0" smtClean="0"/>
            </a:br>
            <a:r>
              <a:rPr lang="sr-Latn-ME" sz="1400" dirty="0" smtClean="0"/>
              <a:t>● Postoji </a:t>
            </a:r>
            <a:r>
              <a:rPr lang="sr-Latn-ME" sz="1400" dirty="0"/>
              <a:t>nekoliko načina sprovođenja genske terapije:</a:t>
            </a:r>
            <a:br>
              <a:rPr lang="sr-Latn-ME" sz="1400" dirty="0"/>
            </a:br>
            <a:r>
              <a:rPr lang="sr-Latn-ME" sz="1400" dirty="0"/>
              <a:t>-Unošenje novog gena u genom na </a:t>
            </a:r>
            <a:r>
              <a:rPr lang="sr-Latn-ME" sz="1400" dirty="0" smtClean="0"/>
              <a:t>nespecifičnu </a:t>
            </a:r>
            <a:r>
              <a:rPr lang="sr-Latn-ME" sz="1400" dirty="0"/>
              <a:t>lokaciju</a:t>
            </a:r>
            <a:br>
              <a:rPr lang="sr-Latn-ME" sz="1400" dirty="0"/>
            </a:br>
            <a:r>
              <a:rPr lang="sr-Latn-ME" sz="1400" dirty="0"/>
              <a:t>-Zamena mutiranog gena koji prouzrokuje bolest, normalnim genom (tehnika homologe rekombinacije)</a:t>
            </a:r>
            <a:br>
              <a:rPr lang="sr-Latn-ME" sz="1400" dirty="0"/>
            </a:br>
            <a:r>
              <a:rPr lang="sr-Latn-ME" sz="1400" dirty="0"/>
              <a:t>-Inaktivacija ili ‘knoking out’ mutiranog gena</a:t>
            </a:r>
            <a:br>
              <a:rPr lang="sr-Latn-ME" sz="1400" dirty="0"/>
            </a:br>
            <a:r>
              <a:rPr lang="sr-Latn-ME" sz="1400" dirty="0"/>
              <a:t>-Popravljanje mutiranog gena tehnikom selektivne reverzne mutacije (tako da je gen onesposobljen za normalnu funkciju) </a:t>
            </a:r>
            <a:br>
              <a:rPr lang="sr-Latn-ME" sz="1400" dirty="0"/>
            </a:br>
            <a:r>
              <a:rPr lang="sr-Latn-ME" sz="1400" dirty="0"/>
              <a:t>-Supresija aktivnosti oštećenog gena novim genom</a:t>
            </a:r>
            <a:br>
              <a:rPr lang="sr-Latn-ME" sz="1400" dirty="0"/>
            </a:br>
            <a:r>
              <a:rPr lang="sr-Latn-ME" sz="1400" dirty="0"/>
              <a:t/>
            </a:r>
            <a:br>
              <a:rPr lang="sr-Latn-ME" sz="1400" dirty="0"/>
            </a:br>
            <a:r>
              <a:rPr lang="sr-Latn-ME" sz="1400" dirty="0"/>
              <a:t/>
            </a:r>
            <a:br>
              <a:rPr lang="sr-Latn-ME" sz="1400" dirty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915" y="743860"/>
            <a:ext cx="3538965" cy="485500"/>
          </a:xfrm>
        </p:spPr>
        <p:txBody>
          <a:bodyPr>
            <a:normAutofit/>
          </a:bodyPr>
          <a:lstStyle/>
          <a:p>
            <a:r>
              <a:rPr lang="sr-Latn-M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Osnove genske terapije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15" y="4439644"/>
            <a:ext cx="3942714" cy="1438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44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782320"/>
            <a:ext cx="9845040" cy="5283200"/>
          </a:xfrm>
        </p:spPr>
        <p:txBody>
          <a:bodyPr/>
          <a:lstStyle/>
          <a:p>
            <a:r>
              <a:rPr lang="en-US" sz="1600" b="1" dirty="0" smtClean="0"/>
              <a:t>●</a:t>
            </a:r>
            <a:r>
              <a:rPr lang="sr-Latn-ME" sz="1600" b="1" dirty="0" smtClean="0"/>
              <a:t> </a:t>
            </a:r>
            <a:r>
              <a:rPr lang="en-US" sz="1800" b="1" u="sng" dirty="0" err="1" smtClean="0"/>
              <a:t>Vektori</a:t>
            </a:r>
            <a:r>
              <a:rPr lang="en-US" sz="1600" b="1" dirty="0" smtClean="0"/>
              <a:t> </a:t>
            </a:r>
            <a:r>
              <a:rPr lang="en-US" sz="1600" dirty="0" err="1"/>
              <a:t>služe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isporuku</a:t>
            </a:r>
            <a:r>
              <a:rPr lang="en-US" sz="1600" dirty="0"/>
              <a:t> </a:t>
            </a:r>
            <a:r>
              <a:rPr lang="en-US" sz="1600" dirty="0" err="1"/>
              <a:t>terapeutskih</a:t>
            </a:r>
            <a:r>
              <a:rPr lang="en-US" sz="1600" dirty="0"/>
              <a:t> </a:t>
            </a:r>
            <a:r>
              <a:rPr lang="en-US" sz="1600" dirty="0" err="1"/>
              <a:t>gena</a:t>
            </a:r>
            <a:r>
              <a:rPr lang="en-US" sz="1600" dirty="0"/>
              <a:t> u </a:t>
            </a:r>
            <a:r>
              <a:rPr lang="en-US" sz="1600" dirty="0" err="1"/>
              <a:t>ćelije</a:t>
            </a:r>
            <a:r>
              <a:rPr lang="en-US" sz="1600" dirty="0"/>
              <a:t> </a:t>
            </a:r>
            <a:r>
              <a:rPr lang="en-US" sz="1600" dirty="0" err="1"/>
              <a:t>čoveka</a:t>
            </a:r>
            <a:r>
              <a:rPr lang="en-US" sz="1600" dirty="0"/>
              <a:t>. Da bi se </a:t>
            </a:r>
            <a:r>
              <a:rPr lang="en-US" sz="1600" dirty="0" err="1"/>
              <a:t>korektni</a:t>
            </a:r>
            <a:r>
              <a:rPr lang="en-US" sz="1600" dirty="0"/>
              <a:t> </a:t>
            </a:r>
            <a:r>
              <a:rPr lang="en-US" sz="1600" dirty="0" err="1"/>
              <a:t>geni</a:t>
            </a:r>
            <a:r>
              <a:rPr lang="en-US" sz="1600" dirty="0"/>
              <a:t> </a:t>
            </a:r>
            <a:r>
              <a:rPr lang="en-US" sz="1600" dirty="0" err="1"/>
              <a:t>isporučili</a:t>
            </a:r>
            <a:r>
              <a:rPr lang="en-US" sz="1600" dirty="0"/>
              <a:t> </a:t>
            </a:r>
            <a:r>
              <a:rPr lang="en-US" sz="1600" dirty="0" err="1"/>
              <a:t>ćelijama</a:t>
            </a:r>
            <a:r>
              <a:rPr lang="en-US" sz="1600" dirty="0"/>
              <a:t>, </a:t>
            </a:r>
            <a:r>
              <a:rPr lang="en-US" sz="1600" dirty="0" err="1"/>
              <a:t>istraživači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razvili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metoda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transport </a:t>
            </a:r>
            <a:r>
              <a:rPr lang="en-US" sz="1600" dirty="0" err="1"/>
              <a:t>genetičkog</a:t>
            </a:r>
            <a:r>
              <a:rPr lang="en-US" sz="1600" dirty="0"/>
              <a:t> </a:t>
            </a:r>
            <a:r>
              <a:rPr lang="en-US" sz="1600" dirty="0" err="1"/>
              <a:t>materijala</a:t>
            </a:r>
            <a:r>
              <a:rPr lang="en-US" sz="1600" dirty="0"/>
              <a:t>. </a:t>
            </a:r>
            <a:r>
              <a:rPr lang="en-US" sz="1600" dirty="0" err="1"/>
              <a:t>Najefektvnija</a:t>
            </a:r>
            <a:r>
              <a:rPr lang="en-US" sz="1600" dirty="0"/>
              <a:t> </a:t>
            </a:r>
            <a:r>
              <a:rPr lang="en-US" sz="1600" dirty="0" err="1"/>
              <a:t>tehnika</a:t>
            </a:r>
            <a:r>
              <a:rPr lang="en-US" sz="1600" dirty="0"/>
              <a:t> </a:t>
            </a:r>
            <a:r>
              <a:rPr lang="en-US" sz="1600" dirty="0" err="1"/>
              <a:t>koristi</a:t>
            </a:r>
            <a:r>
              <a:rPr lang="en-US" sz="1600" dirty="0"/>
              <a:t> </a:t>
            </a:r>
            <a:r>
              <a:rPr lang="en-US" sz="1600" dirty="0" err="1"/>
              <a:t>modifikovane</a:t>
            </a:r>
            <a:r>
              <a:rPr lang="en-US" sz="1600" dirty="0"/>
              <a:t> </a:t>
            </a:r>
            <a:r>
              <a:rPr lang="en-US" sz="1600" dirty="0" err="1"/>
              <a:t>viruse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takve</a:t>
            </a:r>
            <a:r>
              <a:rPr lang="en-US" sz="1600" dirty="0"/>
              <a:t> </a:t>
            </a:r>
            <a:r>
              <a:rPr lang="en-US" sz="1600" dirty="0" err="1"/>
              <a:t>prenosioce</a:t>
            </a:r>
            <a:r>
              <a:rPr lang="en-US" sz="1600" dirty="0"/>
              <a:t>. </a:t>
            </a:r>
            <a:r>
              <a:rPr lang="en-US" sz="1600" dirty="0" err="1"/>
              <a:t>Virusi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u </a:t>
            </a:r>
            <a:r>
              <a:rPr lang="en-US" sz="1600" dirty="0" err="1"/>
              <a:t>stanju</a:t>
            </a:r>
            <a:r>
              <a:rPr lang="en-US" sz="1600" dirty="0"/>
              <a:t> da </a:t>
            </a:r>
            <a:r>
              <a:rPr lang="en-US" sz="1600" dirty="0" err="1"/>
              <a:t>prirodno</a:t>
            </a:r>
            <a:r>
              <a:rPr lang="en-US" sz="1600" dirty="0"/>
              <a:t> </a:t>
            </a:r>
            <a:r>
              <a:rPr lang="en-US" sz="1600" dirty="0" err="1"/>
              <a:t>penetriraju</a:t>
            </a:r>
            <a:r>
              <a:rPr lang="en-US" sz="1600" dirty="0"/>
              <a:t> u </a:t>
            </a:r>
            <a:r>
              <a:rPr lang="en-US" sz="1600" dirty="0" err="1"/>
              <a:t>ćelije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tako</a:t>
            </a:r>
            <a:r>
              <a:rPr lang="en-US" sz="1600" dirty="0"/>
              <a:t> </a:t>
            </a:r>
            <a:r>
              <a:rPr lang="en-US" sz="1600" dirty="0" err="1"/>
              <a:t>ubace</a:t>
            </a:r>
            <a:r>
              <a:rPr lang="en-US" sz="1600" dirty="0"/>
              <a:t> </a:t>
            </a:r>
            <a:r>
              <a:rPr lang="en-US" sz="1600" dirty="0" err="1"/>
              <a:t>genetički</a:t>
            </a:r>
            <a:r>
              <a:rPr lang="en-US" sz="1600" dirty="0"/>
              <a:t> </a:t>
            </a:r>
            <a:r>
              <a:rPr lang="en-US" sz="1600" dirty="0" err="1"/>
              <a:t>materijal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sadrže</a:t>
            </a:r>
            <a:r>
              <a:rPr lang="en-US" sz="1600" dirty="0"/>
              <a:t> u </a:t>
            </a:r>
            <a:r>
              <a:rPr lang="en-US" sz="1600" dirty="0" err="1"/>
              <a:t>ćelije</a:t>
            </a:r>
            <a:r>
              <a:rPr lang="en-US" sz="1600" dirty="0"/>
              <a:t> </a:t>
            </a:r>
            <a:r>
              <a:rPr lang="en-US" sz="1600" dirty="0" err="1"/>
              <a:t>domaćina</a:t>
            </a:r>
            <a:r>
              <a:rPr lang="en-US" sz="1600" dirty="0"/>
              <a:t>. </a:t>
            </a:r>
            <a:r>
              <a:rPr lang="en-US" sz="1600" dirty="0" err="1"/>
              <a:t>Mogu</a:t>
            </a:r>
            <a:r>
              <a:rPr lang="en-US" sz="1600" dirty="0"/>
              <a:t> se </a:t>
            </a:r>
            <a:r>
              <a:rPr lang="en-US" sz="1600" dirty="0" err="1"/>
              <a:t>koristiti</a:t>
            </a:r>
            <a:r>
              <a:rPr lang="en-US" sz="1600" dirty="0"/>
              <a:t>: </a:t>
            </a:r>
            <a:br>
              <a:rPr lang="en-US" sz="1600" dirty="0"/>
            </a:br>
            <a:r>
              <a:rPr lang="sr-Latn-ME" sz="1600" dirty="0" smtClean="0"/>
              <a:t/>
            </a:r>
            <a:br>
              <a:rPr lang="sr-Latn-ME" sz="1600" dirty="0" smtClean="0"/>
            </a:br>
            <a:r>
              <a:rPr lang="en-US" sz="1600" dirty="0" smtClean="0"/>
              <a:t>-</a:t>
            </a:r>
            <a:r>
              <a:rPr lang="sr-Latn-ME" sz="1600" dirty="0" smtClean="0"/>
              <a:t> </a:t>
            </a:r>
            <a:r>
              <a:rPr lang="en-US" sz="1600" b="1" dirty="0" err="1" smtClean="0"/>
              <a:t>Virusni</a:t>
            </a:r>
            <a:r>
              <a:rPr lang="en-US" sz="1600" b="1" dirty="0" smtClean="0"/>
              <a:t> </a:t>
            </a:r>
            <a:r>
              <a:rPr lang="en-US" sz="1600" b="1" dirty="0" err="1"/>
              <a:t>vektori</a:t>
            </a:r>
            <a:r>
              <a:rPr lang="en-US" sz="1600" dirty="0"/>
              <a:t>, to jest </a:t>
            </a:r>
            <a:r>
              <a:rPr lang="en-US" sz="1600" dirty="0" err="1"/>
              <a:t>genetski</a:t>
            </a:r>
            <a:r>
              <a:rPr lang="en-US" sz="1600" dirty="0"/>
              <a:t> </a:t>
            </a:r>
            <a:r>
              <a:rPr lang="en-US" sz="1600" dirty="0" err="1"/>
              <a:t>izmenjeni</a:t>
            </a:r>
            <a:r>
              <a:rPr lang="en-US" sz="1600" dirty="0"/>
              <a:t> </a:t>
            </a:r>
            <a:r>
              <a:rPr lang="en-US" sz="1600" dirty="0" err="1"/>
              <a:t>virusi</a:t>
            </a:r>
            <a:r>
              <a:rPr lang="en-US" sz="1600" dirty="0"/>
              <a:t> (</a:t>
            </a:r>
            <a:r>
              <a:rPr lang="en-US" sz="1600" dirty="0" err="1"/>
              <a:t>koji</a:t>
            </a:r>
            <a:r>
              <a:rPr lang="en-US" sz="1600" dirty="0"/>
              <a:t> ne </a:t>
            </a:r>
            <a:r>
              <a:rPr lang="en-US" sz="1600" dirty="0" err="1"/>
              <a:t>mogu</a:t>
            </a:r>
            <a:r>
              <a:rPr lang="en-US" sz="1600" dirty="0"/>
              <a:t> da </a:t>
            </a:r>
            <a:r>
              <a:rPr lang="en-US" sz="1600" dirty="0" err="1"/>
              <a:t>izazovu</a:t>
            </a:r>
            <a:r>
              <a:rPr lang="en-US" sz="1600" dirty="0"/>
              <a:t> </a:t>
            </a:r>
            <a:r>
              <a:rPr lang="en-US" sz="1600" dirty="0" err="1"/>
              <a:t>bolest</a:t>
            </a:r>
            <a:r>
              <a:rPr lang="en-US" sz="1600" dirty="0"/>
              <a:t>, </a:t>
            </a:r>
            <a:r>
              <a:rPr lang="en-US" sz="1600" dirty="0" err="1"/>
              <a:t>već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da </a:t>
            </a:r>
            <a:r>
              <a:rPr lang="en-US" sz="1600" dirty="0" err="1"/>
              <a:t>uvedu</a:t>
            </a:r>
            <a:r>
              <a:rPr lang="en-US" sz="1600" dirty="0"/>
              <a:t> gen u </a:t>
            </a:r>
            <a:r>
              <a:rPr lang="en-US" sz="1600" dirty="0" err="1"/>
              <a:t>genom</a:t>
            </a:r>
            <a:r>
              <a:rPr lang="en-US" sz="1600" dirty="0"/>
              <a:t> </a:t>
            </a:r>
            <a:r>
              <a:rPr lang="en-US" sz="1600" dirty="0" err="1"/>
              <a:t>inficirane</a:t>
            </a:r>
            <a:r>
              <a:rPr lang="en-US" sz="1600" dirty="0"/>
              <a:t> </a:t>
            </a:r>
            <a:r>
              <a:rPr lang="en-US" sz="1600" dirty="0" err="1"/>
              <a:t>ćelije</a:t>
            </a:r>
            <a:r>
              <a:rPr lang="en-US" sz="1600" dirty="0" smtClean="0"/>
              <a:t>).</a:t>
            </a:r>
            <a:r>
              <a:rPr lang="sr-Latn-ME" sz="1600" dirty="0"/>
              <a:t> Kao virusni vektori se najčešće koriste: retrovirusi, adenovirusi herpex simplex virusi.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sr-Latn-ME" sz="1600" dirty="0" smtClean="0"/>
              <a:t/>
            </a:r>
            <a:br>
              <a:rPr lang="sr-Latn-ME" sz="1600" dirty="0" smtClean="0"/>
            </a:br>
            <a:r>
              <a:rPr lang="en-US" sz="1600" dirty="0" smtClean="0"/>
              <a:t>-</a:t>
            </a:r>
            <a:r>
              <a:rPr lang="sr-Latn-ME" sz="1600" dirty="0" smtClean="0"/>
              <a:t> </a:t>
            </a:r>
            <a:r>
              <a:rPr lang="en-US" sz="1600" b="1" dirty="0" err="1" smtClean="0"/>
              <a:t>Nevirusni</a:t>
            </a:r>
            <a:r>
              <a:rPr lang="en-US" sz="1600" b="1" dirty="0" smtClean="0"/>
              <a:t> </a:t>
            </a:r>
            <a:r>
              <a:rPr lang="en-US" sz="1600" b="1" dirty="0" err="1"/>
              <a:t>vektori</a:t>
            </a:r>
            <a:r>
              <a:rPr lang="en-US" sz="1600" b="1" dirty="0"/>
              <a:t> </a:t>
            </a:r>
            <a:r>
              <a:rPr lang="en-US" sz="1600" dirty="0" err="1"/>
              <a:t>uglavnom</a:t>
            </a:r>
            <a:r>
              <a:rPr lang="en-US" sz="1600" dirty="0"/>
              <a:t> u </a:t>
            </a:r>
            <a:r>
              <a:rPr lang="en-US" sz="1600" dirty="0" err="1"/>
              <a:t>formi</a:t>
            </a:r>
            <a:r>
              <a:rPr lang="en-US" sz="1600" dirty="0"/>
              <a:t> </a:t>
            </a:r>
            <a:r>
              <a:rPr lang="en-US" sz="1600" dirty="0" err="1"/>
              <a:t>lipozoma</a:t>
            </a:r>
            <a:r>
              <a:rPr lang="en-US" sz="1600" dirty="0"/>
              <a:t>,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da </a:t>
            </a:r>
            <a:r>
              <a:rPr lang="en-US" sz="1600" dirty="0" err="1"/>
              <a:t>prenesu</a:t>
            </a:r>
            <a:r>
              <a:rPr lang="en-US" sz="1600" dirty="0"/>
              <a:t> DNK </a:t>
            </a:r>
            <a:r>
              <a:rPr lang="en-US" sz="1600" dirty="0" err="1"/>
              <a:t>kroz</a:t>
            </a:r>
            <a:r>
              <a:rPr lang="en-US" sz="1600" dirty="0"/>
              <a:t> </a:t>
            </a:r>
            <a:r>
              <a:rPr lang="en-US" sz="1600" dirty="0" err="1"/>
              <a:t>membranu</a:t>
            </a:r>
            <a:r>
              <a:rPr lang="en-US" sz="1600" dirty="0"/>
              <a:t> </a:t>
            </a:r>
            <a:r>
              <a:rPr lang="en-US" sz="1600" dirty="0" err="1"/>
              <a:t>ćelije</a:t>
            </a:r>
            <a:r>
              <a:rPr lang="en-US" sz="1600" dirty="0"/>
              <a:t> </a:t>
            </a:r>
            <a:r>
              <a:rPr lang="en-US" sz="1600" dirty="0" err="1"/>
              <a:t>domaćina</a:t>
            </a:r>
            <a:r>
              <a:rPr lang="en-US" sz="1600" dirty="0"/>
              <a:t> (</a:t>
            </a:r>
            <a:r>
              <a:rPr lang="en-US" sz="1600" dirty="0" err="1"/>
              <a:t>biohemijski</a:t>
            </a:r>
            <a:r>
              <a:rPr lang="en-US" sz="1600" dirty="0"/>
              <a:t> </a:t>
            </a:r>
            <a:r>
              <a:rPr lang="en-US" sz="1600" dirty="0" err="1"/>
              <a:t>kompleks</a:t>
            </a:r>
            <a:r>
              <a:rPr lang="en-US" sz="1600" dirty="0"/>
              <a:t> DNK u </a:t>
            </a:r>
            <a:r>
              <a:rPr lang="en-US" sz="1600" dirty="0" err="1"/>
              <a:t>lipozomu</a:t>
            </a:r>
            <a:r>
              <a:rPr lang="en-US" sz="1600" dirty="0"/>
              <a:t> se </a:t>
            </a:r>
            <a:r>
              <a:rPr lang="en-US" sz="1600" dirty="0" err="1"/>
              <a:t>naziva</a:t>
            </a:r>
            <a:r>
              <a:rPr lang="en-US" sz="1600" dirty="0"/>
              <a:t> </a:t>
            </a:r>
            <a:r>
              <a:rPr lang="en-US" sz="1600" dirty="0" err="1"/>
              <a:t>lipopleks</a:t>
            </a:r>
            <a:r>
              <a:rPr lang="en-US" sz="1600" dirty="0"/>
              <a:t>), </a:t>
            </a:r>
            <a:r>
              <a:rPr lang="en-US" sz="1600" dirty="0" err="1"/>
              <a:t>ovaj</a:t>
            </a:r>
            <a:r>
              <a:rPr lang="en-US" sz="1600" dirty="0"/>
              <a:t> </a:t>
            </a:r>
            <a:r>
              <a:rPr lang="en-US" sz="1600" dirty="0" err="1"/>
              <a:t>metod</a:t>
            </a:r>
            <a:r>
              <a:rPr lang="en-US" sz="1600" dirty="0"/>
              <a:t> je </a:t>
            </a:r>
            <a:r>
              <a:rPr lang="en-US" sz="1600" dirty="0" err="1"/>
              <a:t>manje</a:t>
            </a:r>
            <a:r>
              <a:rPr lang="en-US" sz="1600" dirty="0"/>
              <a:t> </a:t>
            </a:r>
            <a:r>
              <a:rPr lang="en-US" sz="1600" dirty="0" err="1"/>
              <a:t>efikasan</a:t>
            </a:r>
            <a:r>
              <a:rPr lang="en-US" sz="1600" dirty="0"/>
              <a:t> od </a:t>
            </a:r>
            <a:r>
              <a:rPr lang="en-US" sz="1600" dirty="0" err="1"/>
              <a:t>drugih</a:t>
            </a:r>
            <a:r>
              <a:rPr lang="en-US" sz="1600" dirty="0"/>
              <a:t> </a:t>
            </a:r>
            <a:r>
              <a:rPr lang="en-US" sz="1600" dirty="0" err="1" smtClean="0"/>
              <a:t>metoda</a:t>
            </a:r>
            <a:r>
              <a:rPr lang="sr-Latn-ME" sz="1600" dirty="0" smtClean="0"/>
              <a:t>. Ovde</a:t>
            </a:r>
            <a:r>
              <a:rPr lang="nn-NO" sz="1600" dirty="0" smtClean="0"/>
              <a:t> </a:t>
            </a:r>
            <a:r>
              <a:rPr lang="nn-NO" sz="1600" dirty="0"/>
              <a:t>prvenstveno ubrajamo lizozome i molekulski konjugate</a:t>
            </a:r>
            <a:r>
              <a:rPr lang="sr-Latn-ME" sz="1600" dirty="0" smtClean="0"/>
              <a:t/>
            </a:r>
            <a:br>
              <a:rPr lang="sr-Latn-ME" sz="1600" dirty="0" smtClean="0"/>
            </a:br>
            <a:r>
              <a:rPr lang="sr-Latn-ME" sz="1600" dirty="0" smtClean="0"/>
              <a:t/>
            </a:r>
            <a:br>
              <a:rPr lang="sr-Latn-ME" sz="1600" dirty="0" smtClean="0"/>
            </a:br>
            <a:r>
              <a:rPr lang="en-US" sz="1600" dirty="0" smtClean="0"/>
              <a:t>- </a:t>
            </a:r>
            <a:r>
              <a:rPr lang="sr-Latn-ME" sz="1600" dirty="0" smtClean="0"/>
              <a:t> </a:t>
            </a:r>
            <a:r>
              <a:rPr lang="en-US" sz="1600" b="1" dirty="0" smtClean="0"/>
              <a:t>’</a:t>
            </a:r>
            <a:r>
              <a:rPr lang="en-US" sz="1600" b="1" dirty="0" err="1" smtClean="0"/>
              <a:t>Gola</a:t>
            </a:r>
            <a:r>
              <a:rPr lang="en-US" sz="1600" b="1" dirty="0"/>
              <a:t>’ </a:t>
            </a:r>
            <a:r>
              <a:rPr lang="en-US" sz="1600" b="1" dirty="0" smtClean="0"/>
              <a:t>DNK</a:t>
            </a:r>
            <a:r>
              <a:rPr lang="sr-Latn-ME" sz="1600" b="1" dirty="0"/>
              <a:t> </a:t>
            </a:r>
            <a:r>
              <a:rPr lang="sr-Latn-ME" sz="1600" b="1" dirty="0" smtClean="0"/>
              <a:t>predstavlja </a:t>
            </a:r>
            <a:r>
              <a:rPr lang="sr-Latn-ME" sz="1600" dirty="0" smtClean="0"/>
              <a:t>najjednostavniji </a:t>
            </a:r>
            <a:r>
              <a:rPr lang="sr-Latn-ME" sz="1600" dirty="0"/>
              <a:t>način bez primene virusnih i nevirusnih vektora. U stanicu se unosi mehaničkim metodama</a:t>
            </a:r>
            <a:r>
              <a:rPr lang="sr-Latn-ME" sz="1600" dirty="0" smtClean="0"/>
              <a:t>.</a:t>
            </a:r>
            <a:br>
              <a:rPr lang="sr-Latn-ME" sz="1600" dirty="0" smtClean="0"/>
            </a:br>
            <a:r>
              <a:rPr lang="sr-Latn-ME" sz="1600" dirty="0"/>
              <a:t/>
            </a:r>
            <a:br>
              <a:rPr lang="sr-Latn-ME" sz="1600" dirty="0"/>
            </a:br>
            <a:r>
              <a:rPr lang="sr-Latn-ME" sz="1600" dirty="0" smtClean="0"/>
              <a:t>● Vektori </a:t>
            </a:r>
            <a:r>
              <a:rPr lang="sr-Latn-ME" sz="1600" dirty="0"/>
              <a:t>se u organizam ubacuju na tri načina:</a:t>
            </a:r>
            <a:br>
              <a:rPr lang="sr-Latn-ME" sz="1600" dirty="0"/>
            </a:br>
            <a:r>
              <a:rPr lang="sr-Latn-ME" sz="1600" dirty="0"/>
              <a:t>-Intravenski </a:t>
            </a:r>
            <a:br>
              <a:rPr lang="sr-Latn-ME" sz="1600" dirty="0"/>
            </a:br>
            <a:r>
              <a:rPr lang="sr-Latn-ME" sz="1600" dirty="0"/>
              <a:t>-Direktnom injekcijom u specifično </a:t>
            </a:r>
            <a:r>
              <a:rPr lang="sr-Latn-ME" sz="1600" dirty="0" smtClean="0"/>
              <a:t>tkivo</a:t>
            </a:r>
            <a:br>
              <a:rPr lang="sr-Latn-ME" sz="1600" dirty="0" smtClean="0"/>
            </a:br>
            <a:r>
              <a:rPr lang="sr-Latn-ME" sz="1600" dirty="0" smtClean="0"/>
              <a:t>-</a:t>
            </a:r>
            <a:r>
              <a:rPr lang="sr-Latn-ME" sz="1600" dirty="0"/>
              <a:t>S</a:t>
            </a:r>
            <a:r>
              <a:rPr lang="sr-Latn-ME" sz="1600" dirty="0" smtClean="0"/>
              <a:t>tvaranjem </a:t>
            </a:r>
            <a:r>
              <a:rPr lang="sr-Latn-ME" sz="1600" dirty="0"/>
              <a:t>novog, veštačkog 47 hromozoma koji bi egzistirao autonomno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4102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ME" sz="1100" dirty="0" smtClean="0"/>
              <a:t/>
            </a:r>
            <a:br>
              <a:rPr lang="sr-Cyrl-ME" sz="1100" dirty="0" smtClean="0"/>
            </a:br>
            <a:endParaRPr lang="en-US" sz="11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5802208"/>
              </p:ext>
            </p:extLst>
          </p:nvPr>
        </p:nvGraphicFramePr>
        <p:xfrm>
          <a:off x="486031" y="461319"/>
          <a:ext cx="11211698" cy="593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356"/>
                <a:gridCol w="4153171"/>
                <a:gridCol w="4153171"/>
              </a:tblGrid>
              <a:tr h="4685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</a:rPr>
                        <a:t>Vektor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</a:rPr>
                        <a:t>Prednosti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</a:rPr>
                        <a:t>Nedostaci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</a:txBody>
                  <a:tcPr marL="30480" marR="30480" marT="30480" marB="30480" anchor="ctr"/>
                </a:tc>
              </a:tr>
              <a:tr h="33221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Virusni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3383">
                <a:tc>
                  <a:txBody>
                    <a:bodyPr/>
                    <a:lstStyle/>
                    <a:p>
                      <a:r>
                        <a:rPr lang="en-US" sz="12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Retrovi</a:t>
                      </a:r>
                      <a:r>
                        <a:rPr lang="sr-Latn-ME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rus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Veoma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su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dobro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proučeni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efikasni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u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procesu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transfera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DNK u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ćelije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Dugotrajna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ekspresija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rekombinacija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malo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vjerovatna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Mala veličina inserta (do 8 kb DNK)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Transfekcija samo onih ćelija koje su u aktivnoj diobi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Rizik od inzicijske mutageneze</a:t>
                      </a:r>
                    </a:p>
                  </a:txBody>
                  <a:tcPr marL="30480" marR="30480" marT="30480" marB="30480" anchor="ctr"/>
                </a:tc>
              </a:tr>
              <a:tr h="100855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Adenovirus 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Transfekcija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replicirajućih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nereplicirajućih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ćelija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Visoka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ekspresija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insertiranih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gena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Idealni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za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plućno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tkivo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Mogućnost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aerosolne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aplikacije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Rijetka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intergracija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u </a:t>
                      </a:r>
                      <a:r>
                        <a:rPr lang="en-US" sz="1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genom</a:t>
                      </a:r>
                      <a:r>
                        <a:rPr lang="sr-Latn-ME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</a:rPr>
                        <a:t>omaćina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Mala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veličina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inserta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(7–8 kb DNK)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Značajan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rizik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od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upalnog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odgovora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Kratkotrajna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genska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ekspresija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Vektor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se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gubi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tokom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ćelijske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diobe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Rizik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od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rekombinacije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u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domaćinu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Ekspresija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drugih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proteina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</a:tr>
              <a:tr h="529835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Adeno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asociorani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r-Latn-ME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virus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Dugotrajna ekspresija i njena visoka sigurnost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Mala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veličina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inserta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(7–8 +</a:t>
                      </a:r>
                      <a:r>
                        <a:rPr lang="en-US" sz="1000" i="1" dirty="0">
                          <a:solidFill>
                            <a:schemeClr val="tx1"/>
                          </a:solidFill>
                          <a:effectLst/>
                        </a:rPr>
                        <a:t>kb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DNK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Neproduktivna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infekcija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bez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virusa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“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pomagača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” (helper virus)</a:t>
                      </a:r>
                    </a:p>
                  </a:txBody>
                  <a:tcPr marL="30480" marR="30480" marT="30480" marB="30480" anchor="ctr"/>
                </a:tc>
              </a:tr>
              <a:tr h="806843">
                <a:tc>
                  <a:txBody>
                    <a:bodyPr/>
                    <a:lstStyle/>
                    <a:p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Herpes</a:t>
                      </a:r>
                      <a:r>
                        <a:rPr lang="sr-Latn-ME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virus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Transfekcija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replicirajućih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nereplicirajućih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ćelija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Specijalno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dobar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za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nervno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tkiv</a:t>
                      </a:r>
                      <a:r>
                        <a:rPr lang="sr-Latn-ME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Rijetka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intergracija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u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genom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domaćina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Insercija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veličine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do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oko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30 </a:t>
                      </a: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</a:rPr>
                        <a:t>kb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*Rizik od rekombinacije u domaćinu Kratkotrajna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genska ekspresija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</a:tr>
              <a:tr h="3882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Nevirusni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3383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</a:rPr>
                        <a:t>Liposomi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Ne nose </a:t>
                      </a:r>
                      <a:r>
                        <a:rPr lang="it-IT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virusn</a:t>
                      </a:r>
                      <a:r>
                        <a:rPr lang="sr-Latn-ME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t-IT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[gen]]e, pa ne izazivaju oboljenja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Pri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transferu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gena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manja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je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efikasnost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nego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kod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virusa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Problemi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sa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veličinom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vektora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što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limitira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količinu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transferirane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DNK</a:t>
                      </a:r>
                      <a:endParaRPr lang="sr-Cyrl-ME" sz="1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</a:tr>
              <a:tr h="473614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</a:rPr>
                        <a:t>Lipopleksi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Nemaju imunogensko djelovanje, pa su podobniji za transfer nego virusi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</a:rPr>
                        <a:t>Veličina limitira količinu transferirane DNK</a:t>
                      </a:r>
                    </a:p>
                  </a:txBody>
                  <a:tcPr marL="30480" marR="30480" marT="30480" marB="30480" anchor="ctr"/>
                </a:tc>
              </a:tr>
              <a:tr h="53664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"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</a:rPr>
                        <a:t>Gola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" 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DNK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Veoma korisna za konstrukciju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vakcina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Korisna u posebnim slučajevima</a:t>
                      </a: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Neefikasna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u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transferu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gena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U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većini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tkiva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 je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</a:rPr>
                        <a:t>nestabilna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79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65" y="802640"/>
            <a:ext cx="4368800" cy="3206327"/>
          </a:xfrm>
        </p:spPr>
        <p:txBody>
          <a:bodyPr>
            <a:noAutofit/>
          </a:bodyPr>
          <a:lstStyle/>
          <a:p>
            <a:r>
              <a:rPr lang="sr-Latn-ME" sz="1600" b="1" dirty="0" smtClean="0"/>
              <a:t>RETROVIRUS</a:t>
            </a:r>
            <a:r>
              <a:rPr lang="sr-Latn-ME" sz="1600" b="1" dirty="0"/>
              <a:t>I</a:t>
            </a:r>
            <a:r>
              <a:rPr lang="sr-Latn-ME" sz="1200" dirty="0" smtClean="0"/>
              <a:t/>
            </a:r>
            <a:br>
              <a:rPr lang="sr-Latn-ME" sz="1200" dirty="0" smtClean="0"/>
            </a:br>
            <a:r>
              <a:rPr lang="sr-Latn-ME" sz="1200" dirty="0" smtClean="0"/>
              <a:t/>
            </a:r>
            <a:br>
              <a:rPr lang="sr-Latn-ME" sz="1200" dirty="0" smtClean="0"/>
            </a:br>
            <a:r>
              <a:rPr lang="sr-Latn-ME" sz="1400" dirty="0" smtClean="0"/>
              <a:t>Većina istraživanja genskog transfera koristi retrovirusne vektore.</a:t>
            </a:r>
            <a:br>
              <a:rPr lang="sr-Latn-ME" sz="1400" dirty="0" smtClean="0"/>
            </a:br>
            <a:r>
              <a:rPr lang="sr-Latn-ME" sz="1400" dirty="0" smtClean="0"/>
              <a:t/>
            </a:r>
            <a:br>
              <a:rPr lang="sr-Latn-ME" sz="1400" dirty="0" smtClean="0"/>
            </a:br>
            <a:r>
              <a:rPr lang="sr-Latn-ME" sz="1400" dirty="0" smtClean="0"/>
              <a:t>Mogu doprineti transferu gena na veliki broj stanica i mogu se stabilno integrisati u ćelijski genom domaćina, obezbeđujući mogućnost dugotrajne ekspresije</a:t>
            </a:r>
            <a:br>
              <a:rPr lang="sr-Latn-ME" sz="1400" dirty="0" smtClean="0"/>
            </a:br>
            <a:r>
              <a:rPr lang="sr-Latn-ME" sz="1400" dirty="0" smtClean="0"/>
              <a:t/>
            </a:r>
            <a:br>
              <a:rPr lang="sr-Latn-ME" sz="1400" dirty="0" smtClean="0"/>
            </a:br>
            <a:r>
              <a:rPr lang="sr-Latn-ME" sz="1400" dirty="0" smtClean="0"/>
              <a:t>Upsešno su se pokazali pokušaji prenosa ex vivo.</a:t>
            </a:r>
            <a:br>
              <a:rPr lang="sr-Latn-ME" sz="1400" dirty="0" smtClean="0"/>
            </a:br>
            <a:r>
              <a:rPr lang="sr-Latn-ME" sz="1400" dirty="0" smtClean="0"/>
              <a:t/>
            </a:r>
            <a:br>
              <a:rPr lang="sr-Latn-ME" sz="1400" dirty="0" smtClean="0"/>
            </a:br>
            <a:r>
              <a:rPr lang="sr-Latn-ME" sz="1400" dirty="0" smtClean="0"/>
              <a:t>Ipak postoji nekoliko nedostataka. Retrovirusi imaju mali genski kapacitet. Pacijent može primiti ograničenu količinu retrovirusa.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427994" y="640080"/>
            <a:ext cx="4016485" cy="2891367"/>
          </a:xfrm>
        </p:spPr>
        <p:txBody>
          <a:bodyPr>
            <a:normAutofit fontScale="85000" lnSpcReduction="20000"/>
          </a:bodyPr>
          <a:lstStyle/>
          <a:p>
            <a:r>
              <a:rPr lang="sr-Latn-ME" sz="1600" b="1" dirty="0" smtClean="0">
                <a:solidFill>
                  <a:schemeClr val="tx1"/>
                </a:solidFill>
              </a:rPr>
              <a:t>ADENOVIRUSI</a:t>
            </a:r>
          </a:p>
          <a:p>
            <a:r>
              <a:rPr lang="sr-Latn-ME" sz="1800" dirty="0" smtClean="0">
                <a:solidFill>
                  <a:schemeClr val="tx1"/>
                </a:solidFill>
              </a:rPr>
              <a:t>Primena adenovirusnih vektora prvo je proverena u lečenju netumorskih poremećaja,ali se koristi i u lečenju raka.</a:t>
            </a:r>
          </a:p>
          <a:p>
            <a:r>
              <a:rPr lang="sr-Latn-ME" sz="1800" dirty="0" smtClean="0">
                <a:solidFill>
                  <a:schemeClr val="tx1"/>
                </a:solidFill>
              </a:rPr>
              <a:t>Naučnici su obratili pažnju na njih kada je otkrivena moguća delotvornija transdukcija u različite stanice.</a:t>
            </a:r>
          </a:p>
          <a:p>
            <a:r>
              <a:rPr lang="sr-Latn-ME" sz="1800" dirty="0" smtClean="0">
                <a:solidFill>
                  <a:schemeClr val="tx1"/>
                </a:solidFill>
              </a:rPr>
              <a:t>Adenonovirusi su pokazali dobra svojstva međutim i oni posjeduju nedostatke.</a:t>
            </a:r>
          </a:p>
          <a:p>
            <a:r>
              <a:rPr lang="sr-Latn-ME" sz="1800" dirty="0" smtClean="0">
                <a:solidFill>
                  <a:schemeClr val="tx1"/>
                </a:solidFill>
              </a:rPr>
              <a:t>Istražuje se mogučnost njihove upotrebe u lečenju bolesnika s tumorima mozga i jetre.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67" y="4124959"/>
            <a:ext cx="3171825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010" y="3694007"/>
            <a:ext cx="2400300" cy="2457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2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575056"/>
          </a:xfrm>
        </p:spPr>
        <p:txBody>
          <a:bodyPr/>
          <a:lstStyle/>
          <a:p>
            <a:r>
              <a:rPr lang="sr-Latn-ME" dirty="0" smtClean="0"/>
              <a:t>Tipovi genske terapije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186" y="3058160"/>
            <a:ext cx="4828032" cy="3037841"/>
          </a:xfrm>
        </p:spPr>
        <p:txBody>
          <a:bodyPr/>
          <a:lstStyle/>
          <a:p>
            <a:r>
              <a:rPr lang="sr-Latn-ME" b="1" dirty="0" smtClean="0"/>
              <a:t>In vivo</a:t>
            </a:r>
          </a:p>
          <a:p>
            <a:r>
              <a:rPr lang="sr-Latn-ME" sz="1800" dirty="0" smtClean="0"/>
              <a:t>Transgen </a:t>
            </a:r>
            <a:r>
              <a:rPr lang="sr-Latn-ME" sz="1800" dirty="0"/>
              <a:t>se direktno uvodi u ćelije napadnute zarazom</a:t>
            </a:r>
            <a:r>
              <a:rPr lang="sr-Latn-ME" sz="1800" dirty="0" smtClean="0"/>
              <a:t>.</a:t>
            </a:r>
          </a:p>
          <a:p>
            <a:r>
              <a:rPr lang="sr-Latn-ME" sz="1800" dirty="0"/>
              <a:t>Na ovaj način moguće je lečiti cističnu fibrozu ili mišićnu distofiju. Tako bi mišićna distofija bila tretirana uvođenjem distrofin gena a cistična fibroza uvođenjem CFTR gena</a:t>
            </a:r>
            <a:endParaRPr lang="sr-Latn-ME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8464" y="3405424"/>
            <a:ext cx="4828032" cy="2568656"/>
          </a:xfrm>
        </p:spPr>
        <p:txBody>
          <a:bodyPr/>
          <a:lstStyle/>
          <a:p>
            <a:r>
              <a:rPr lang="sr-Latn-ME" b="1" dirty="0" smtClean="0"/>
              <a:t>Ex vivo</a:t>
            </a:r>
          </a:p>
          <a:p>
            <a:r>
              <a:rPr lang="sr-Latn-ME" sz="1800" dirty="0" err="1" smtClean="0"/>
              <a:t>Z</a:t>
            </a:r>
            <a:r>
              <a:rPr lang="en-US" sz="1800" dirty="0" err="1" smtClean="0"/>
              <a:t>asniva</a:t>
            </a:r>
            <a:r>
              <a:rPr lang="en-US" sz="1800" dirty="0" smtClean="0"/>
              <a:t> </a:t>
            </a:r>
            <a:r>
              <a:rPr lang="en-US" sz="1800" dirty="0"/>
              <a:t>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uklanjanu</a:t>
            </a:r>
            <a:r>
              <a:rPr lang="en-US" sz="1800" dirty="0"/>
              <a:t> </a:t>
            </a:r>
            <a:r>
              <a:rPr lang="en-US" sz="1800" dirty="0" err="1"/>
              <a:t>stanica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defektnim</a:t>
            </a:r>
            <a:r>
              <a:rPr lang="en-US" sz="1800" dirty="0"/>
              <a:t> </a:t>
            </a:r>
            <a:r>
              <a:rPr lang="en-US" sz="1800" dirty="0" err="1"/>
              <a:t>genima</a:t>
            </a:r>
            <a:r>
              <a:rPr lang="en-US" sz="1800" dirty="0"/>
              <a:t>. </a:t>
            </a:r>
            <a:r>
              <a:rPr lang="en-US" sz="1800" dirty="0" err="1"/>
              <a:t>Vrši</a:t>
            </a:r>
            <a:r>
              <a:rPr lang="en-US" sz="1800" dirty="0"/>
              <a:t> se </a:t>
            </a:r>
            <a:r>
              <a:rPr lang="en-US" sz="1800" dirty="0" err="1"/>
              <a:t>uvođenjem</a:t>
            </a:r>
            <a:r>
              <a:rPr lang="en-US" sz="1800" dirty="0"/>
              <a:t> </a:t>
            </a:r>
            <a:r>
              <a:rPr lang="en-US" sz="1800" dirty="0" err="1"/>
              <a:t>transgena</a:t>
            </a:r>
            <a:r>
              <a:rPr lang="en-US" sz="1800" dirty="0"/>
              <a:t> u </a:t>
            </a:r>
            <a:r>
              <a:rPr lang="en-US" sz="1800" dirty="0" err="1"/>
              <a:t>izolovane</a:t>
            </a:r>
            <a:r>
              <a:rPr lang="en-US" sz="1800" dirty="0"/>
              <a:t> </a:t>
            </a:r>
            <a:r>
              <a:rPr lang="en-US" sz="1800" dirty="0" err="1"/>
              <a:t>ćelije</a:t>
            </a:r>
            <a:r>
              <a:rPr lang="en-US" sz="1800" dirty="0"/>
              <a:t>, da bi se </a:t>
            </a:r>
            <a:r>
              <a:rPr lang="en-US" sz="1800" dirty="0" err="1"/>
              <a:t>njima</a:t>
            </a:r>
            <a:r>
              <a:rPr lang="en-US" sz="1800" dirty="0"/>
              <a:t> </a:t>
            </a:r>
            <a:r>
              <a:rPr lang="en-US" sz="1800" dirty="0" err="1"/>
              <a:t>moglo</a:t>
            </a:r>
            <a:r>
              <a:rPr lang="en-US" sz="1800" dirty="0"/>
              <a:t> </a:t>
            </a:r>
            <a:r>
              <a:rPr lang="en-US" sz="1800" dirty="0" err="1"/>
              <a:t>manipulisati</a:t>
            </a:r>
            <a:r>
              <a:rPr lang="en-US" sz="1800" dirty="0"/>
              <a:t> ‘ in vitro</a:t>
            </a:r>
            <a:r>
              <a:rPr lang="en-US" sz="1800" dirty="0" smtClean="0"/>
              <a:t>’</a:t>
            </a:r>
            <a:r>
              <a:rPr lang="sr-Latn-ME" sz="1800" dirty="0" smtClean="0"/>
              <a:t>. </a:t>
            </a:r>
          </a:p>
          <a:p>
            <a:r>
              <a:rPr lang="pl-PL" sz="1800" dirty="0"/>
              <a:t>Ovaj oblik terapije je pogodan za genetičke defekte koji se odnose na krvne ćelije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-152400"/>
            <a:ext cx="5001259" cy="321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17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627" y="1219200"/>
            <a:ext cx="4850653" cy="1840654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Somat</a:t>
            </a:r>
            <a:r>
              <a:rPr lang="sr-Latn-ME" sz="2400" b="1" dirty="0" smtClean="0"/>
              <a:t>ska</a:t>
            </a:r>
            <a:r>
              <a:rPr lang="en-US" sz="2400" b="1" dirty="0" smtClean="0"/>
              <a:t> </a:t>
            </a:r>
            <a:r>
              <a:rPr lang="en-US" sz="2400" b="1" dirty="0" err="1"/>
              <a:t>genska</a:t>
            </a:r>
            <a:r>
              <a:rPr lang="en-US" sz="2400" b="1" dirty="0"/>
              <a:t> </a:t>
            </a:r>
            <a:r>
              <a:rPr lang="en-US" sz="2400" b="1" dirty="0" err="1" smtClean="0"/>
              <a:t>terapij</a:t>
            </a:r>
            <a:r>
              <a:rPr lang="sr-Latn-ME" sz="2400" b="1" dirty="0" smtClean="0"/>
              <a:t>a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dirty="0" smtClean="0"/>
              <a:t>Zasniva </a:t>
            </a:r>
            <a:r>
              <a:rPr lang="sr-Latn-ME" sz="1800" dirty="0"/>
              <a:t>se na intervenciji koja se vrši samo u somatskim ćelijama (telesnim ćelijama, isključujući polne ćelije) nakon koje genetičke promene ne prelaze na potomstvo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219200"/>
            <a:ext cx="5054807" cy="199136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’</a:t>
            </a:r>
            <a:r>
              <a:rPr lang="en-US" sz="2400" b="1" dirty="0" err="1" smtClean="0">
                <a:solidFill>
                  <a:schemeClr val="tx1"/>
                </a:solidFill>
              </a:rPr>
              <a:t>Germinalna</a:t>
            </a:r>
            <a:r>
              <a:rPr lang="en-US" sz="2400" b="1" dirty="0">
                <a:solidFill>
                  <a:schemeClr val="tx1"/>
                </a:solidFill>
              </a:rPr>
              <a:t>’ </a:t>
            </a:r>
            <a:r>
              <a:rPr lang="en-US" sz="2400" b="1" dirty="0" err="1">
                <a:solidFill>
                  <a:schemeClr val="tx1"/>
                </a:solidFill>
              </a:rPr>
              <a:t>genska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terapija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sr-Latn-ME" sz="2400" b="1" dirty="0" smtClean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Cilj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zahvata</a:t>
            </a:r>
            <a:r>
              <a:rPr lang="en-US" sz="1800" dirty="0">
                <a:solidFill>
                  <a:schemeClr val="tx1"/>
                </a:solidFill>
              </a:rPr>
              <a:t> u </a:t>
            </a:r>
            <a:r>
              <a:rPr lang="en-US" sz="1800" dirty="0" err="1" smtClean="0">
                <a:solidFill>
                  <a:schemeClr val="tx1"/>
                </a:solidFill>
              </a:rPr>
              <a:t>polni</a:t>
            </a:r>
            <a:r>
              <a:rPr lang="sr-Latn-ME" sz="1800" dirty="0" smtClean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ćelijama</a:t>
            </a:r>
            <a:r>
              <a:rPr lang="en-US" sz="1800" dirty="0">
                <a:solidFill>
                  <a:schemeClr val="tx1"/>
                </a:solidFill>
              </a:rPr>
              <a:t> je </a:t>
            </a:r>
            <a:r>
              <a:rPr lang="en-US" sz="1800" dirty="0" err="1">
                <a:solidFill>
                  <a:schemeClr val="tx1"/>
                </a:solidFill>
              </a:rPr>
              <a:t>korekcija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poremećene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funkcije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određenog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uzrokuje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neke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teške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bolesti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Ovakve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promene</a:t>
            </a:r>
            <a:r>
              <a:rPr lang="en-US" sz="1800" dirty="0">
                <a:solidFill>
                  <a:schemeClr val="tx1"/>
                </a:solidFill>
              </a:rPr>
              <a:t> se </a:t>
            </a:r>
            <a:r>
              <a:rPr lang="en-US" sz="1800" dirty="0" err="1">
                <a:solidFill>
                  <a:schemeClr val="tx1"/>
                </a:solidFill>
              </a:rPr>
              <a:t>prenose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sledeće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generacije</a:t>
            </a:r>
            <a:r>
              <a:rPr lang="sr-Latn-ME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40" y="3413760"/>
            <a:ext cx="6319520" cy="3444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65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245</TotalTime>
  <Words>678</Words>
  <Application>Microsoft Office PowerPoint</Application>
  <PresentationFormat>Custom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     Lenka Jovanović  2019/0036 Zorana Simanić  2019/0040  mentor: Jasmina Maksić </vt:lpstr>
      <vt:lpstr>● Sve individualne karakteristike ljudi su određene njihovim genetičkim kodom.  ● Ćelije svih organizama sadrže u svojim jedrima hromozome. Telesne ćelije čoveka sadrže po 46 hromozoma, a gametske ćelije sadrže polovinu toga. Svaki hromozom sadrži veliki broj naslednih činilaca ili gena. Struktura gena je uslovljena redosledom nukleotida iz kojih se on sastoji, a njegova funkcija se sastoji u determinaciji stvaranja određenog polipeptida. Geni su locirani u svakoj ćeliji.  ● Ćelija tako predstavlja osnovnu jedinicu organizma, a geni se mogu smatrati biološkim programom života.   ● Ako na nivou individualnog gena postoji greška, ova greška može dovesti i do razvoja bolesti. Promene u genima se nazivaju mutacije.    </vt:lpstr>
      <vt:lpstr>● Veliki broj oboljenja kod ljudi izazvan je naslednim ili stečenim abnormalnostima u ekspresiji gena i regulaciji ekspresije gena, zbog čega se u lečenju pojavila genska terapija.  ● Genska terapija je savremen pristup u lečenju ili prevenciji različitih bolesti zasnovan na uvođenju „divljeg” tipa gena u ćelije zahvaćene mutacijom.   ● Genska terapija je jedna od revolucionalnih mogućnosti lečenja bolesti, trenutno u fazi kliničkih ispitivanja. Naučnici ispituju mogućnost genske terapije u lečenju karcinoma, AIDS-a, fibroze, hemofilije, hiperholesterolemije i nekih autoimunih oboljenja.</vt:lpstr>
      <vt:lpstr>● Osnovni princip genske terapije je ubacivanje novog genetskog materijala u ćelije da bi se kompenzovala aktivnost abnormalnih gena.   ● Postoji nekoliko načina sprovođenja genske terapije: -Unošenje novog gena u genom na nespecifičnu lokaciju -Zamena mutiranog gena koji prouzrokuje bolest, normalnim genom (tehnika homologe rekombinacije) -Inaktivacija ili ‘knoking out’ mutiranog gena -Popravljanje mutiranog gena tehnikom selektivne reverzne mutacije (tako da je gen onesposobljen za normalnu funkciju)  -Supresija aktivnosti oštećenog gena novim genom   </vt:lpstr>
      <vt:lpstr>● Vektori služe sa isporuku terapeutskih gena u ćelije čoveka. Da bi se korektni geni isporučili ćelijama, istraživači su razvili više metoda za transport genetičkog materijala. Najefektvnija tehnika koristi modifikovane viruse kao takve prenosioce. Virusi su u stanju da prirodno penetriraju u ćelije i tako ubace genetički materijal koji sadrže u ćelije domaćina. Mogu se koristiti:   - Virusni vektori, to jest genetski izmenjeni virusi (koji ne mogu da izazovu bolest, već samo da uvedu gen u genom inficirane ćelije). Kao virusni vektori se najčešće koriste: retrovirusi, adenovirusi herpex simplex virusi.   - Nevirusni vektori uglavnom u formi lipozoma, koji mogu da prenesu DNK kroz membranu ćelije domaćina (biohemijski kompleks DNK u lipozomu se naziva lipopleks), ovaj metod je manje efikasan od drugih metoda. Ovde prvenstveno ubrajamo lizozome i molekulski konjugate  -  ’Gola’ DNK predstavlja najjednostavniji način bez primene virusnih i nevirusnih vektora. U stanicu se unosi mehaničkim metodama.  ● Vektori se u organizam ubacuju na tri načina: -Intravenski  -Direktnom injekcijom u specifično tkivo -Stvaranjem novog, veštačkog 47 hromozoma koji bi egzistirao autonomno </vt:lpstr>
      <vt:lpstr> </vt:lpstr>
      <vt:lpstr>RETROVIRUSI  Većina istraživanja genskog transfera koristi retrovirusne vektore.  Mogu doprineti transferu gena na veliki broj stanica i mogu se stabilno integrisati u ćelijski genom domaćina, obezbeđujući mogućnost dugotrajne ekspresije  Upsešno su se pokazali pokušaji prenosa ex vivo.  Ipak postoji nekoliko nedostataka. Retrovirusi imaju mali genski kapacitet. Pacijent može primiti ograničenu količinu retrovirusa.</vt:lpstr>
      <vt:lpstr>Tipovi genske terapije</vt:lpstr>
      <vt:lpstr>Somatska genska terapija Zasniva se na intervenciji koja se vrši samo u somatskim ćelijama (telesnim ćelijama, isključujući polne ćelije) nakon koje genetičke promene ne prelaze na potomstvo</vt:lpstr>
      <vt:lpstr>Genska terapija kancera    ● Gubitak kontrole rasta i pojava metastaza predstavljaju dvije osnovne karakteristike malignih tumora. Primarne tumore je moguće odstraniti hirurškim putem, dok je teško izboriti se sa malignim tumorima i to predstavlja osnovni uzrok smrtnosti.    ● Postoje podaci da je u 2012. godini zabeleženo oko 14 miliona slučajeva kancera na globalnom nivou, a smrtnost je jako velika.   ● Teorijski je dovoljno da postoji samo jedna kancer ćelija da bi se pojavio tumor.  ● Početni pokusaji u korištenju genske terapije u lečenju kancera su započeli 1991. godine.  ● Genska terapija najčeše se upotrebljava u lečenju tumora mozga, dojke, debelog creva, melanoma, leukemije, raka pluća, raka jajnika... </vt:lpstr>
      <vt:lpstr>● Primenjeni pristupi su se zasnivali na nekim od sledećih protokola:  -modifikacija limfocita da bi se stimulisala antitumorska aktivnost -modifikacija tumorskih ćelija u svrhe podsticanja imunogeničnosti -ubacivanje tumor supresor gena u tumorske ćelije -ubacivanje toksin gena u tumorske ćelije da bi se stimulisala destrukcija tumorskih ćelija -ubacivanje gena samoubica u tumorske ćelije -ubacivanje gena rezistencije na lekove u stem ćelije u svrhe zaštite istih od šteta nastalih kao posljedica hemoterapije -ubacivanje antisense gena u tumorske ćelije čime se kontrira ekspresija onkogena u istim   ● Strategija genske terapije kancera se paralelno razvija u dva glavna pravca:  -Strategija redukcije tumora. Ovaj pristup koji je u suštini prilagođavanje klasičnih tretmana (pod kojima se podrazumevaju hirurško uklanjanje kao i druge konvencionalne terapije) u lečenju raka, a ne novi vid lečenja.  -Strategija eliminacije tumora. Ovom strategijom nastoje potpuno uništenje ćelije raka.</vt:lpstr>
      <vt:lpstr>Slide 12</vt:lpstr>
      <vt:lpstr>Problemi genske terapije    - Tehnički problemi (ne postoji siguran način da se novi geni ubace u tačno određene ćelije i da se njihova funkcija nakon ubacanja precizno kontroliše)  - Finansijski problemi (početni protokoli ove terapije su bili izuzetno skupi i izvodili se se u velikim i bogatim centrima)  - Način prenošenja gena (Jedan od problema, koji se prevazili vektorima i to virusima, a alternativa je stvaranje novog veštačkog 47. hromozoma koji bi egzistirao autonomno)  - Imunološki odgovor organizma (Javlja kao reakcija na strano telo u organizmu)  - Multigena etiologija poremećaja (Alzheimerova bolest, hipertenzija, artritis, diabetes)  - Etička pitanja: koja je granica između dozvoljene upotrebe i zloupotrebe genske terapije, ko je nadležan da odluči koji su fenotipski oblici patološki, a koji normalni, da li je genska terapija zbog svoje cene dostupna samo dobrostojećim ljudima</vt:lpstr>
      <vt:lpstr>Hvala na pažnji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Seminarski rad iz predmeta ,,Humana Genetika“       Lenka Jovanović Zorana Simanić</dc:title>
  <dc:creator>Zorana Simanic</dc:creator>
  <cp:lastModifiedBy>Korisnik</cp:lastModifiedBy>
  <cp:revision>27</cp:revision>
  <dcterms:created xsi:type="dcterms:W3CDTF">2020-04-05T13:25:41Z</dcterms:created>
  <dcterms:modified xsi:type="dcterms:W3CDTF">2020-04-22T10:59:55Z</dcterms:modified>
</cp:coreProperties>
</file>